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50" r:id="rId2"/>
    <p:sldId id="351" r:id="rId3"/>
    <p:sldId id="349" r:id="rId4"/>
    <p:sldId id="258" r:id="rId5"/>
    <p:sldId id="390" r:id="rId6"/>
    <p:sldId id="353" r:id="rId7"/>
    <p:sldId id="354" r:id="rId8"/>
    <p:sldId id="389" r:id="rId9"/>
    <p:sldId id="391" r:id="rId10"/>
    <p:sldId id="392" r:id="rId11"/>
    <p:sldId id="359" r:id="rId12"/>
    <p:sldId id="355" r:id="rId13"/>
    <p:sldId id="395" r:id="rId14"/>
    <p:sldId id="393" r:id="rId15"/>
    <p:sldId id="396" r:id="rId16"/>
    <p:sldId id="394" r:id="rId17"/>
    <p:sldId id="362" r:id="rId18"/>
    <p:sldId id="397" r:id="rId19"/>
    <p:sldId id="398" r:id="rId20"/>
    <p:sldId id="400" r:id="rId21"/>
    <p:sldId id="406" r:id="rId22"/>
    <p:sldId id="407" r:id="rId23"/>
    <p:sldId id="411" r:id="rId24"/>
    <p:sldId id="408" r:id="rId25"/>
    <p:sldId id="409" r:id="rId26"/>
    <p:sldId id="410" r:id="rId27"/>
    <p:sldId id="412" r:id="rId28"/>
    <p:sldId id="413" r:id="rId29"/>
    <p:sldId id="414" r:id="rId30"/>
    <p:sldId id="416" r:id="rId31"/>
    <p:sldId id="415" r:id="rId32"/>
    <p:sldId id="417" r:id="rId33"/>
    <p:sldId id="387" r:id="rId34"/>
    <p:sldId id="401" r:id="rId35"/>
    <p:sldId id="402" r:id="rId36"/>
    <p:sldId id="403" r:id="rId37"/>
    <p:sldId id="404" r:id="rId38"/>
    <p:sldId id="405" r:id="rId39"/>
    <p:sldId id="418" r:id="rId40"/>
    <p:sldId id="419" r:id="rId41"/>
    <p:sldId id="420" r:id="rId42"/>
    <p:sldId id="421" r:id="rId43"/>
    <p:sldId id="343" r:id="rId4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C44"/>
    <a:srgbClr val="1F5AFF"/>
    <a:srgbClr val="152133"/>
    <a:srgbClr val="203864"/>
    <a:srgbClr val="401B5B"/>
    <a:srgbClr val="ED1849"/>
    <a:srgbClr val="333F50"/>
    <a:srgbClr val="2F55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4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94F0D-D9D9-42A2-BA84-6F564235549A}" type="datetimeFigureOut">
              <a:rPr lang="es-PE" smtClean="0"/>
              <a:t>17/03/2021</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DB595-D686-47DD-9786-87ADB3ADFFB1}" type="slidenum">
              <a:rPr lang="es-PE" smtClean="0"/>
              <a:t>‹Nº›</a:t>
            </a:fld>
            <a:endParaRPr lang="es-PE"/>
          </a:p>
        </p:txBody>
      </p:sp>
    </p:spTree>
    <p:extLst>
      <p:ext uri="{BB962C8B-B14F-4D97-AF65-F5344CB8AC3E}">
        <p14:creationId xmlns:p14="http://schemas.microsoft.com/office/powerpoint/2010/main" val="1549598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53659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35219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257431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28861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7820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182027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4593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22219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07097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0708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65072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08684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89532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79384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40225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82258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47063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23192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70938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32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1683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079285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17750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02296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62249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53603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47065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05519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65956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9396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467086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2765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97162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10621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368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54E1A-3DCC-4E81-9C77-A8AFA8879AF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4121EC32-1C1C-4F9D-B8EE-E85E8EBD94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A7A87251-1394-462D-B236-7751A8235B5C}"/>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0F613A60-870A-4618-9DB2-5EAC01AAEC2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FD3044A-E9CD-4F70-863D-A7CAF7F51389}"/>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299939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E5DC2-ED89-4CA3-B2A6-294FBD9D6CB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7F9C568F-46DC-4248-AB54-2E1D3A5C727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F432245-CABF-4983-AFF9-5DEC16ED424F}"/>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247D0371-2E65-4A51-A432-48136907B994}"/>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27C28D4A-16EA-4C3A-8394-D8B04ACE854E}"/>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3520795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BB4540A-3EEC-4979-9DB5-867E1F35294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3CBADD43-7ADC-4F7E-8CC3-05C503E21BB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F4E911A-8FD5-4CD2-A149-60D16EA2BC5C}"/>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9FD97B6A-2BF3-4297-B643-D57DDCBE1E4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7F318604-059D-42C1-9DB5-0E83BDDBB0D0}"/>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266529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D14339-E988-456B-96B1-C98F7BF20573}"/>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0528866E-906E-409A-B9D8-A1D1538D500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7550357F-5B29-453B-83FA-D7E1E77C7F18}"/>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49DA73AF-7EE7-41C6-A012-CF647A97BB4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DC785C5-8A28-407B-ABFE-028742520ADA}"/>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2149684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4CB899-1B1E-4B61-8559-8E40CE12120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6CA7C1D5-4EBE-47AB-9AD3-EE810DFA29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EE63805-8909-47C9-B104-B718CD1FE3C8}"/>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B3A38394-9AE2-47B7-B2BD-6B364DDE143F}"/>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651D7AB-38CA-4E92-B2FD-422BEAD2C6C8}"/>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1192534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52E6B-2089-4F1E-81D1-471200D9BCD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C431D43-906E-4F07-8256-9616704E5DB1}"/>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DC9019C7-CA90-4C05-868D-1CF9E188C80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34583A95-93DB-4D93-8CC0-F570F764DC70}"/>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6" name="Marcador de pie de página 5">
            <a:extLst>
              <a:ext uri="{FF2B5EF4-FFF2-40B4-BE49-F238E27FC236}">
                <a16:creationId xmlns:a16="http://schemas.microsoft.com/office/drawing/2014/main" id="{7FA741ED-3931-4287-BA24-AE0278F4B797}"/>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454C726A-2F1C-4067-974A-DDCB23E2932B}"/>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604409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AE89D9-E823-4692-8FA0-3B27CEE4352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BAAC3E6-5EA1-4F70-BC32-23427EB99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0CCCF56-8754-429F-B647-6E21183E93B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C506B4B4-FF16-4705-8817-999293DB70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DF32D87-F114-4AF8-AC48-02004FB7A52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8AF9ECAB-3FBA-4A72-90CA-CBEE8F4110DE}"/>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8" name="Marcador de pie de página 7">
            <a:extLst>
              <a:ext uri="{FF2B5EF4-FFF2-40B4-BE49-F238E27FC236}">
                <a16:creationId xmlns:a16="http://schemas.microsoft.com/office/drawing/2014/main" id="{AF78D99B-A7D3-442C-A3C3-8939BE833EE6}"/>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E7FC1EBD-3335-4A17-9CBB-88938208797C}"/>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920676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2829D5-E872-45BD-B122-79FE06D838C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4980E928-DE79-4794-8630-2A1DDC3B8474}"/>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4" name="Marcador de pie de página 3">
            <a:extLst>
              <a:ext uri="{FF2B5EF4-FFF2-40B4-BE49-F238E27FC236}">
                <a16:creationId xmlns:a16="http://schemas.microsoft.com/office/drawing/2014/main" id="{A9E032BB-0D7E-47E3-B978-47FBBE2D9070}"/>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1AA4E040-6D70-4EE1-8BB1-861FDFA7C4C8}"/>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294269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29D298A-E46A-461D-BD0E-2DA7773E42AB}"/>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3" name="Marcador de pie de página 2">
            <a:extLst>
              <a:ext uri="{FF2B5EF4-FFF2-40B4-BE49-F238E27FC236}">
                <a16:creationId xmlns:a16="http://schemas.microsoft.com/office/drawing/2014/main" id="{6AC94801-7DD4-4E13-9C8A-9102E8D1FA6E}"/>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99E5897D-8699-4EB2-8052-3FA182297200}"/>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135823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8292B3-3A2C-4A36-A3B7-9470368D9C6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753076CE-0D62-4F94-9E63-DC5E879D69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7C6CF0DB-869F-438C-B571-EA3E7A0CA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40A2171-9038-4080-8F8C-B9FB471046EE}"/>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6" name="Marcador de pie de página 5">
            <a:extLst>
              <a:ext uri="{FF2B5EF4-FFF2-40B4-BE49-F238E27FC236}">
                <a16:creationId xmlns:a16="http://schemas.microsoft.com/office/drawing/2014/main" id="{B8F58D72-F825-46A3-9BA6-364A0DDB44E0}"/>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FE0CEBAF-7A8B-4917-88BB-AB86944973AE}"/>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3215762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2A2D9A-FB95-4E76-8E60-2AF4921A6A3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C16FEF46-85C3-4D41-88F0-6EEBC5F16A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627063E4-853B-452F-B9C4-DF49AA4DD9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87315F3-9563-40BA-8A2D-A61EC3921085}"/>
              </a:ext>
            </a:extLst>
          </p:cNvPr>
          <p:cNvSpPr>
            <a:spLocks noGrp="1"/>
          </p:cNvSpPr>
          <p:nvPr>
            <p:ph type="dt" sz="half" idx="10"/>
          </p:nvPr>
        </p:nvSpPr>
        <p:spPr/>
        <p:txBody>
          <a:bodyPr/>
          <a:lstStyle/>
          <a:p>
            <a:fld id="{F16B757C-A4EA-465B-9828-FBF277470921}" type="datetimeFigureOut">
              <a:rPr lang="es-PE" smtClean="0"/>
              <a:t>17/03/2021</a:t>
            </a:fld>
            <a:endParaRPr lang="es-PE"/>
          </a:p>
        </p:txBody>
      </p:sp>
      <p:sp>
        <p:nvSpPr>
          <p:cNvPr id="6" name="Marcador de pie de página 5">
            <a:extLst>
              <a:ext uri="{FF2B5EF4-FFF2-40B4-BE49-F238E27FC236}">
                <a16:creationId xmlns:a16="http://schemas.microsoft.com/office/drawing/2014/main" id="{8176938D-FECC-48D5-8CE0-33FB40315570}"/>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7A18FF6A-CE53-437B-A6D2-F6CADAA36B1F}"/>
              </a:ext>
            </a:extLst>
          </p:cNvPr>
          <p:cNvSpPr>
            <a:spLocks noGrp="1"/>
          </p:cNvSpPr>
          <p:nvPr>
            <p:ph type="sldNum" sz="quarter" idx="12"/>
          </p:nvPr>
        </p:nvSpPr>
        <p:spPr/>
        <p:txBody>
          <a:bodyPr/>
          <a:lstStyle/>
          <a:p>
            <a:fld id="{A1B54848-230D-4014-A46F-2109101579F1}" type="slidenum">
              <a:rPr lang="es-PE" smtClean="0"/>
              <a:t>‹Nº›</a:t>
            </a:fld>
            <a:endParaRPr lang="es-PE"/>
          </a:p>
        </p:txBody>
      </p:sp>
    </p:spTree>
    <p:extLst>
      <p:ext uri="{BB962C8B-B14F-4D97-AF65-F5344CB8AC3E}">
        <p14:creationId xmlns:p14="http://schemas.microsoft.com/office/powerpoint/2010/main" val="1735987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FE44EC5-75BB-479E-A9DE-6C9697697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D3D95C1-B558-450F-B398-642F384A3A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AC8FA7CF-124C-44B9-9EDC-5AB807448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B757C-A4EA-465B-9828-FBF277470921}" type="datetimeFigureOut">
              <a:rPr lang="es-PE" smtClean="0"/>
              <a:t>17/03/2021</a:t>
            </a:fld>
            <a:endParaRPr lang="es-PE"/>
          </a:p>
        </p:txBody>
      </p:sp>
      <p:sp>
        <p:nvSpPr>
          <p:cNvPr id="5" name="Marcador de pie de página 4">
            <a:extLst>
              <a:ext uri="{FF2B5EF4-FFF2-40B4-BE49-F238E27FC236}">
                <a16:creationId xmlns:a16="http://schemas.microsoft.com/office/drawing/2014/main" id="{1EAC5A53-6B98-4ACB-A94D-6BEE43DFC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FE9487CA-3619-43F3-B408-7E633A5EE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B54848-230D-4014-A46F-2109101579F1}" type="slidenum">
              <a:rPr lang="es-PE" smtClean="0"/>
              <a:t>‹Nº›</a:t>
            </a:fld>
            <a:endParaRPr lang="es-PE"/>
          </a:p>
        </p:txBody>
      </p:sp>
    </p:spTree>
    <p:extLst>
      <p:ext uri="{BB962C8B-B14F-4D97-AF65-F5344CB8AC3E}">
        <p14:creationId xmlns:p14="http://schemas.microsoft.com/office/powerpoint/2010/main" val="602514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openjdk.java.net/"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01CEF1-4CC3-42E0-89F5-519FCE75A375}"/>
              </a:ext>
            </a:extLst>
          </p:cNvPr>
          <p:cNvSpPr/>
          <p:nvPr/>
        </p:nvSpPr>
        <p:spPr>
          <a:xfrm>
            <a:off x="512783" y="2751189"/>
            <a:ext cx="6252882" cy="584775"/>
          </a:xfrm>
          <a:prstGeom prst="rect">
            <a:avLst/>
          </a:prstGeom>
        </p:spPr>
        <p:txBody>
          <a:bodyPr wrap="square">
            <a:spAutoFit/>
          </a:bodyPr>
          <a:lstStyle/>
          <a:p>
            <a:endParaRPr lang="es-PE" sz="3200" dirty="0">
              <a:solidFill>
                <a:schemeClr val="bg1"/>
              </a:solidFill>
              <a:latin typeface="Lato" panose="020F0502020204030203" pitchFamily="34" charset="0"/>
            </a:endParaRPr>
          </a:p>
        </p:txBody>
      </p:sp>
      <p:sp>
        <p:nvSpPr>
          <p:cNvPr id="6" name="Rectángulo 5">
            <a:extLst>
              <a:ext uri="{FF2B5EF4-FFF2-40B4-BE49-F238E27FC236}">
                <a16:creationId xmlns:a16="http://schemas.microsoft.com/office/drawing/2014/main" id="{1F82934E-230F-4046-9931-68B2E51336A3}"/>
              </a:ext>
            </a:extLst>
          </p:cNvPr>
          <p:cNvSpPr/>
          <p:nvPr/>
        </p:nvSpPr>
        <p:spPr>
          <a:xfrm>
            <a:off x="0" y="0"/>
            <a:ext cx="5769429" cy="685800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1" name="Google Shape;405;p71">
            <a:extLst>
              <a:ext uri="{FF2B5EF4-FFF2-40B4-BE49-F238E27FC236}">
                <a16:creationId xmlns:a16="http://schemas.microsoft.com/office/drawing/2014/main" id="{31197DA8-E68B-48AE-B9DB-47014DC4B107}"/>
              </a:ext>
            </a:extLst>
          </p:cNvPr>
          <p:cNvSpPr txBox="1"/>
          <p:nvPr/>
        </p:nvSpPr>
        <p:spPr>
          <a:xfrm>
            <a:off x="1066483" y="4354613"/>
            <a:ext cx="3448197" cy="516049"/>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s-419" sz="2400" dirty="0">
                <a:solidFill>
                  <a:srgbClr val="FFFFFF"/>
                </a:solidFill>
                <a:latin typeface="Segoe UI Light" panose="020B0502040204020203" pitchFamily="34" charset="0"/>
                <a:ea typeface="Lato"/>
                <a:cs typeface="Segoe UI Light" panose="020B0502040204020203" pitchFamily="34" charset="0"/>
                <a:sym typeface="Lato"/>
              </a:rPr>
              <a:t>(Microservicios)</a:t>
            </a:r>
            <a:endParaRPr dirty="0">
              <a:solidFill>
                <a:srgbClr val="FFFFFF"/>
              </a:solidFill>
              <a:latin typeface="Segoe UI Light" panose="020B0502040204020203" pitchFamily="34" charset="0"/>
              <a:ea typeface="Lato"/>
              <a:cs typeface="Segoe UI Light" panose="020B0502040204020203" pitchFamily="34" charset="0"/>
              <a:sym typeface="Lato"/>
            </a:endParaRPr>
          </a:p>
        </p:txBody>
      </p:sp>
      <p:pic>
        <p:nvPicPr>
          <p:cNvPr id="10" name="Imagen 9">
            <a:extLst>
              <a:ext uri="{FF2B5EF4-FFF2-40B4-BE49-F238E27FC236}">
                <a16:creationId xmlns:a16="http://schemas.microsoft.com/office/drawing/2014/main" id="{D5C513C6-CB3A-4D39-BE65-7E7CBEBD75D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800137" y="683172"/>
            <a:ext cx="1980896" cy="1263229"/>
          </a:xfrm>
          <a:prstGeom prst="rect">
            <a:avLst/>
          </a:prstGeom>
        </p:spPr>
      </p:pic>
      <p:pic>
        <p:nvPicPr>
          <p:cNvPr id="1028" name="Picture 4">
            <a:extLst>
              <a:ext uri="{FF2B5EF4-FFF2-40B4-BE49-F238E27FC236}">
                <a16:creationId xmlns:a16="http://schemas.microsoft.com/office/drawing/2014/main" id="{A736FB4E-7B6B-479E-893F-8D53EDB05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425" y="0"/>
            <a:ext cx="64225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8B3E6D7-A78A-4F7D-A5FF-E08FE687A6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067" y="2629573"/>
            <a:ext cx="1275030" cy="1725040"/>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405;p71">
            <a:extLst>
              <a:ext uri="{FF2B5EF4-FFF2-40B4-BE49-F238E27FC236}">
                <a16:creationId xmlns:a16="http://schemas.microsoft.com/office/drawing/2014/main" id="{F9631596-A269-42CA-B944-FD24F103BB8F}"/>
              </a:ext>
            </a:extLst>
          </p:cNvPr>
          <p:cNvSpPr txBox="1"/>
          <p:nvPr/>
        </p:nvSpPr>
        <p:spPr>
          <a:xfrm>
            <a:off x="1066485" y="5822039"/>
            <a:ext cx="3448197" cy="915332"/>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s-PE" sz="2400" dirty="0">
                <a:solidFill>
                  <a:srgbClr val="FFFFFF"/>
                </a:solidFill>
                <a:latin typeface="Segoe UI Light" panose="020B0502040204020203" pitchFamily="34" charset="0"/>
                <a:ea typeface="Lato"/>
                <a:cs typeface="Segoe UI Light" panose="020B0502040204020203" pitchFamily="34" charset="0"/>
                <a:sym typeface="Lato"/>
              </a:rPr>
              <a:t>Renato De la Rosa</a:t>
            </a:r>
            <a:endParaRPr sz="2400" dirty="0">
              <a:solidFill>
                <a:srgbClr val="FFFFFF"/>
              </a:solidFill>
              <a:latin typeface="Segoe UI Light" panose="020B0502040204020203" pitchFamily="34" charset="0"/>
              <a:ea typeface="Lato"/>
              <a:cs typeface="Segoe UI Light" panose="020B0502040204020203" pitchFamily="34" charset="0"/>
              <a:sym typeface="Lato"/>
            </a:endParaRPr>
          </a:p>
          <a:p>
            <a:pPr marL="0" lvl="0" indent="0" algn="ctr" rtl="0">
              <a:spcBef>
                <a:spcPts val="0"/>
              </a:spcBef>
              <a:spcAft>
                <a:spcPts val="0"/>
              </a:spcAft>
              <a:buNone/>
            </a:pPr>
            <a:r>
              <a:rPr lang="en-US" dirty="0">
                <a:solidFill>
                  <a:srgbClr val="FFFFFF"/>
                </a:solidFill>
                <a:latin typeface="Segoe UI Light" panose="020B0502040204020203" pitchFamily="34" charset="0"/>
                <a:ea typeface="Lato"/>
                <a:cs typeface="Segoe UI Light" panose="020B0502040204020203" pitchFamily="34" charset="0"/>
                <a:sym typeface="Lato"/>
              </a:rPr>
              <a:t>@srdelarosab</a:t>
            </a:r>
            <a:endParaRPr dirty="0">
              <a:solidFill>
                <a:srgbClr val="FFFFFF"/>
              </a:solidFill>
              <a:latin typeface="Segoe UI Light" panose="020B0502040204020203" pitchFamily="34" charset="0"/>
              <a:ea typeface="Lato"/>
              <a:cs typeface="Segoe UI Light" panose="020B0502040204020203" pitchFamily="34" charset="0"/>
              <a:sym typeface="Lato"/>
            </a:endParaRPr>
          </a:p>
        </p:txBody>
      </p:sp>
    </p:spTree>
    <p:extLst>
      <p:ext uri="{BB962C8B-B14F-4D97-AF65-F5344CB8AC3E}">
        <p14:creationId xmlns:p14="http://schemas.microsoft.com/office/powerpoint/2010/main" val="3005588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255454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Además de la existencia de Oracle JDK y Open JDK existen otras implementaciones en el mercado como lo son:</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Amazon Corretto </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IBM JDK</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Azul</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AdoptOpenJDK</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Eclipse Open J9</a:t>
            </a:r>
          </a:p>
        </p:txBody>
      </p:sp>
      <p:sp>
        <p:nvSpPr>
          <p:cNvPr id="6" name="Rectángulo 5">
            <a:extLst>
              <a:ext uri="{FF2B5EF4-FFF2-40B4-BE49-F238E27FC236}">
                <a16:creationId xmlns:a16="http://schemas.microsoft.com/office/drawing/2014/main" id="{42566D16-35A7-4DBE-BDC2-D88703C6D729}"/>
              </a:ext>
            </a:extLst>
          </p:cNvPr>
          <p:cNvSpPr/>
          <p:nvPr/>
        </p:nvSpPr>
        <p:spPr>
          <a:xfrm>
            <a:off x="360466" y="534318"/>
            <a:ext cx="6252761"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a:t>
            </a:r>
            <a:r>
              <a:rPr lang="es-PE" sz="3600" dirty="0">
                <a:solidFill>
                  <a:schemeClr val="bg1"/>
                </a:solidFill>
                <a:latin typeface="Segoe UI Light" panose="020B0502040204020203" pitchFamily="34" charset="0"/>
                <a:cs typeface="Segoe UI Light" panose="020B0502040204020203" pitchFamily="34" charset="0"/>
              </a:rPr>
              <a:t>ava Development Kit</a:t>
            </a:r>
          </a:p>
        </p:txBody>
      </p:sp>
      <p:pic>
        <p:nvPicPr>
          <p:cNvPr id="3076" name="Picture 4">
            <a:extLst>
              <a:ext uri="{FF2B5EF4-FFF2-40B4-BE49-F238E27FC236}">
                <a16:creationId xmlns:a16="http://schemas.microsoft.com/office/drawing/2014/main" id="{88920B18-438B-4F6F-93C0-61A71A0E8B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943" b="24315"/>
          <a:stretch/>
        </p:blipFill>
        <p:spPr bwMode="auto">
          <a:xfrm>
            <a:off x="5918094" y="3051051"/>
            <a:ext cx="1514920" cy="90505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82EEFE4-5A83-48FC-AB3A-7A7B136DC6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42" t="20009" r="17509" b="15341"/>
          <a:stretch/>
        </p:blipFill>
        <p:spPr bwMode="auto">
          <a:xfrm>
            <a:off x="7608748" y="3801345"/>
            <a:ext cx="967911" cy="58511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8738B3E-AA64-4C7C-815E-DEBC3661A29E}"/>
              </a:ext>
            </a:extLst>
          </p:cNvPr>
          <p:cNvPicPr>
            <a:picLocks noChangeAspect="1"/>
          </p:cNvPicPr>
          <p:nvPr/>
        </p:nvPicPr>
        <p:blipFill>
          <a:blip r:embed="rId6"/>
          <a:stretch>
            <a:fillRect/>
          </a:stretch>
        </p:blipFill>
        <p:spPr>
          <a:xfrm>
            <a:off x="8752393" y="3208620"/>
            <a:ext cx="1680858" cy="440759"/>
          </a:xfrm>
          <a:prstGeom prst="rect">
            <a:avLst/>
          </a:prstGeom>
        </p:spPr>
      </p:pic>
      <p:pic>
        <p:nvPicPr>
          <p:cNvPr id="3082" name="Picture 10">
            <a:extLst>
              <a:ext uri="{FF2B5EF4-FFF2-40B4-BE49-F238E27FC236}">
                <a16:creationId xmlns:a16="http://schemas.microsoft.com/office/drawing/2014/main" id="{130CF479-68B4-4184-9602-CC3CEE513E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76" t="34114" r="6374" b="33581"/>
          <a:stretch/>
        </p:blipFill>
        <p:spPr bwMode="auto">
          <a:xfrm>
            <a:off x="6056092" y="4617849"/>
            <a:ext cx="2520567" cy="48051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clipse OpenJ9; not just any Java Virtual Machine | The Eclipse Foundation">
            <a:extLst>
              <a:ext uri="{FF2B5EF4-FFF2-40B4-BE49-F238E27FC236}">
                <a16:creationId xmlns:a16="http://schemas.microsoft.com/office/drawing/2014/main" id="{3CCDE7C6-85A8-4B3B-8DE0-DC691C6E28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49183" y="3956104"/>
            <a:ext cx="1765441" cy="94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64697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6" y="472763"/>
            <a:ext cx="5735534" cy="707886"/>
          </a:xfrm>
          <a:prstGeom prst="rect">
            <a:avLst/>
          </a:prstGeom>
        </p:spPr>
        <p:txBody>
          <a:bodyPr wrap="square">
            <a:spAutoFit/>
          </a:bodyPr>
          <a:lstStyle/>
          <a:p>
            <a:pPr algn="ctr"/>
            <a:r>
              <a:rPr lang="es-PE" sz="4000" dirty="0">
                <a:solidFill>
                  <a:schemeClr val="bg1"/>
                </a:solidFill>
                <a:latin typeface="Segoe UI Light" panose="020B0502040204020203" pitchFamily="34" charset="0"/>
                <a:cs typeface="Segoe UI Light" panose="020B0502040204020203" pitchFamily="34" charset="0"/>
              </a:rPr>
              <a:t>Configuración y Entorno</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pic>
        <p:nvPicPr>
          <p:cNvPr id="3086" name="Picture 14" descr="Consol, terminal, console, cmd, command, command prompt icon">
            <a:extLst>
              <a:ext uri="{FF2B5EF4-FFF2-40B4-BE49-F238E27FC236}">
                <a16:creationId xmlns:a16="http://schemas.microsoft.com/office/drawing/2014/main" id="{8FA17235-8130-4012-946B-BAD3B10D40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1"/>
          <a:stretch/>
        </p:blipFill>
        <p:spPr bwMode="auto">
          <a:xfrm>
            <a:off x="6777086" y="2750434"/>
            <a:ext cx="1319111" cy="1317911"/>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36;p75">
            <a:extLst>
              <a:ext uri="{FF2B5EF4-FFF2-40B4-BE49-F238E27FC236}">
                <a16:creationId xmlns:a16="http://schemas.microsoft.com/office/drawing/2014/main" id="{431CF523-59C7-4A3B-8D29-F715612DB0E8}"/>
              </a:ext>
            </a:extLst>
          </p:cNvPr>
          <p:cNvSpPr txBox="1"/>
          <p:nvPr/>
        </p:nvSpPr>
        <p:spPr>
          <a:xfrm>
            <a:off x="602557" y="3994572"/>
            <a:ext cx="2970563" cy="739031"/>
          </a:xfrm>
          <a:prstGeom prst="rect">
            <a:avLst/>
          </a:prstGeom>
          <a:noFill/>
          <a:ln>
            <a:noFill/>
          </a:ln>
        </p:spPr>
        <p:txBody>
          <a:bodyPr spcFirstLastPara="1" wrap="square" lIns="0" tIns="0" rIns="0" bIns="0" anchor="ctr" anchorCtr="0">
            <a:noAutofit/>
          </a:bodyPr>
          <a:lstStyle/>
          <a:p>
            <a:pPr lvl="0" algn="ctr">
              <a:lnSpc>
                <a:spcPct val="90000"/>
              </a:lnSpc>
            </a:pPr>
            <a:r>
              <a:rPr lang="en-US" sz="2000" dirty="0">
                <a:latin typeface="Segoe UI Light" panose="020B0502040204020203" pitchFamily="34" charset="0"/>
                <a:ea typeface="Lato"/>
                <a:cs typeface="Segoe UI Light" panose="020B0502040204020203" pitchFamily="34" charset="0"/>
                <a:sym typeface="Lato"/>
              </a:rPr>
              <a:t>IntelliJ IDEA</a:t>
            </a:r>
            <a:endParaRPr sz="2000" dirty="0">
              <a:latin typeface="Segoe UI Light" panose="020B0502040204020203" pitchFamily="34" charset="0"/>
              <a:ea typeface="Lato"/>
              <a:cs typeface="Segoe UI Light" panose="020B0502040204020203" pitchFamily="34" charset="0"/>
              <a:sym typeface="Lato"/>
            </a:endParaRPr>
          </a:p>
        </p:txBody>
      </p:sp>
      <p:sp>
        <p:nvSpPr>
          <p:cNvPr id="19" name="Google Shape;436;p75">
            <a:extLst>
              <a:ext uri="{FF2B5EF4-FFF2-40B4-BE49-F238E27FC236}">
                <a16:creationId xmlns:a16="http://schemas.microsoft.com/office/drawing/2014/main" id="{38F1E088-6610-4F17-87D4-ABA2DC65B6D4}"/>
              </a:ext>
            </a:extLst>
          </p:cNvPr>
          <p:cNvSpPr txBox="1"/>
          <p:nvPr/>
        </p:nvSpPr>
        <p:spPr>
          <a:xfrm>
            <a:off x="3174673" y="3962889"/>
            <a:ext cx="2970563" cy="739031"/>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2000" dirty="0">
                <a:latin typeface="Segoe UI Light" panose="020B0502040204020203" pitchFamily="34" charset="0"/>
                <a:ea typeface="Lato"/>
                <a:cs typeface="Segoe UI Light" panose="020B0502040204020203" pitchFamily="34" charset="0"/>
                <a:sym typeface="Lato"/>
              </a:rPr>
              <a:t>JDK 11</a:t>
            </a:r>
            <a:endParaRPr sz="2000" dirty="0">
              <a:latin typeface="Segoe UI Light" panose="020B0502040204020203" pitchFamily="34" charset="0"/>
              <a:ea typeface="Lato"/>
              <a:cs typeface="Segoe UI Light" panose="020B0502040204020203" pitchFamily="34" charset="0"/>
              <a:sym typeface="Lato"/>
            </a:endParaRPr>
          </a:p>
        </p:txBody>
      </p:sp>
      <p:sp>
        <p:nvSpPr>
          <p:cNvPr id="20" name="Google Shape;436;p75">
            <a:extLst>
              <a:ext uri="{FF2B5EF4-FFF2-40B4-BE49-F238E27FC236}">
                <a16:creationId xmlns:a16="http://schemas.microsoft.com/office/drawing/2014/main" id="{6F465749-6F00-4FA8-84E8-6CB2BCC9A7B1}"/>
              </a:ext>
            </a:extLst>
          </p:cNvPr>
          <p:cNvSpPr txBox="1"/>
          <p:nvPr/>
        </p:nvSpPr>
        <p:spPr>
          <a:xfrm>
            <a:off x="5951959" y="3931206"/>
            <a:ext cx="2970563" cy="739031"/>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2000" dirty="0">
                <a:latin typeface="Segoe UI Light" panose="020B0502040204020203" pitchFamily="34" charset="0"/>
                <a:ea typeface="Lato"/>
                <a:cs typeface="Segoe UI Light" panose="020B0502040204020203" pitchFamily="34" charset="0"/>
                <a:sym typeface="Lato"/>
              </a:rPr>
              <a:t>Consola</a:t>
            </a:r>
            <a:endParaRPr sz="2000" dirty="0">
              <a:latin typeface="Segoe UI Light" panose="020B0502040204020203" pitchFamily="34" charset="0"/>
              <a:ea typeface="Lato"/>
              <a:cs typeface="Segoe UI Light" panose="020B0502040204020203" pitchFamily="34" charset="0"/>
              <a:sym typeface="Lato"/>
            </a:endParaRPr>
          </a:p>
        </p:txBody>
      </p:sp>
      <p:sp>
        <p:nvSpPr>
          <p:cNvPr id="12" name="Google Shape;436;p75">
            <a:extLst>
              <a:ext uri="{FF2B5EF4-FFF2-40B4-BE49-F238E27FC236}">
                <a16:creationId xmlns:a16="http://schemas.microsoft.com/office/drawing/2014/main" id="{C14904FE-6F66-4E92-B76E-4E2FF8FD1025}"/>
              </a:ext>
            </a:extLst>
          </p:cNvPr>
          <p:cNvSpPr txBox="1"/>
          <p:nvPr/>
        </p:nvSpPr>
        <p:spPr>
          <a:xfrm>
            <a:off x="8600874" y="3943555"/>
            <a:ext cx="2970563" cy="729691"/>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2000" dirty="0">
                <a:latin typeface="Segoe UI Light" panose="020B0502040204020203" pitchFamily="34" charset="0"/>
                <a:ea typeface="Lato"/>
                <a:cs typeface="Segoe UI Light" panose="020B0502040204020203" pitchFamily="34" charset="0"/>
                <a:sym typeface="Lato"/>
              </a:rPr>
              <a:t>Postman</a:t>
            </a:r>
            <a:endParaRPr sz="2000" dirty="0">
              <a:latin typeface="Segoe UI Light" panose="020B0502040204020203" pitchFamily="34" charset="0"/>
              <a:ea typeface="Lato"/>
              <a:cs typeface="Segoe UI Light" panose="020B0502040204020203" pitchFamily="34" charset="0"/>
              <a:sym typeface="Lato"/>
            </a:endParaRPr>
          </a:p>
        </p:txBody>
      </p:sp>
      <p:pic>
        <p:nvPicPr>
          <p:cNvPr id="4098" name="Picture 2" descr="JetBrains IntelliJ IDEA (@intellijidea) | Twitter">
            <a:extLst>
              <a:ext uri="{FF2B5EF4-FFF2-40B4-BE49-F238E27FC236}">
                <a16:creationId xmlns:a16="http://schemas.microsoft.com/office/drawing/2014/main" id="{C4258853-55C7-4CD6-81EF-7CAADAFBB8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2811"/>
          <a:stretch/>
        </p:blipFill>
        <p:spPr bwMode="auto">
          <a:xfrm>
            <a:off x="1340641" y="2691630"/>
            <a:ext cx="1494393" cy="13029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1873877-D714-4ADA-BF22-E177CCC947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29" t="5451" r="23524" b="5523"/>
          <a:stretch/>
        </p:blipFill>
        <p:spPr bwMode="auto">
          <a:xfrm>
            <a:off x="9556601" y="2916324"/>
            <a:ext cx="1059107" cy="10782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nstalación de Java en Windows">
            <a:extLst>
              <a:ext uri="{FF2B5EF4-FFF2-40B4-BE49-F238E27FC236}">
                <a16:creationId xmlns:a16="http://schemas.microsoft.com/office/drawing/2014/main" id="{3F92A905-49F0-4F84-9382-F91EE8B69E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485" r="20388" b="31586"/>
          <a:stretch/>
        </p:blipFill>
        <p:spPr bwMode="auto">
          <a:xfrm>
            <a:off x="4117103" y="2571299"/>
            <a:ext cx="1085702" cy="137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6308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Monolítica</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4214949" cy="317009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La arquitectura monolítica es la forma clásica de desarrollo de software. En una aplicación monolítica, todos los componentes se crean como una única base de código y se implementan como un solo archivo. Todos nosotros, en alguna etapa de nuestra carrera, hemos diseñado y desarrollado una aplicación basada en arquitectura monolítica.</a:t>
            </a:r>
          </a:p>
        </p:txBody>
      </p:sp>
      <p:pic>
        <p:nvPicPr>
          <p:cNvPr id="5122" name="Picture 2">
            <a:extLst>
              <a:ext uri="{FF2B5EF4-FFF2-40B4-BE49-F238E27FC236}">
                <a16:creationId xmlns:a16="http://schemas.microsoft.com/office/drawing/2014/main" id="{958EB845-EAE5-43B7-B10D-22D380294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1908" y="2654884"/>
            <a:ext cx="1876831" cy="23129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8557987-9EC3-4CFD-9761-DF1959819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1710" y="1928310"/>
            <a:ext cx="2104634" cy="46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29276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Monolítica</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pic>
        <p:nvPicPr>
          <p:cNvPr id="4" name="Imagen 3" descr="Diagrama&#10;&#10;Descripción generada automáticamente">
            <a:extLst>
              <a:ext uri="{FF2B5EF4-FFF2-40B4-BE49-F238E27FC236}">
                <a16:creationId xmlns:a16="http://schemas.microsoft.com/office/drawing/2014/main" id="{A21F9366-348E-4D05-AE0F-692A68B16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7968" y="1554480"/>
            <a:ext cx="9236063" cy="5303520"/>
          </a:xfrm>
          <a:prstGeom prst="rect">
            <a:avLst/>
          </a:prstGeom>
        </p:spPr>
      </p:pic>
    </p:spTree>
    <p:extLst>
      <p:ext uri="{BB962C8B-B14F-4D97-AF65-F5344CB8AC3E}">
        <p14:creationId xmlns:p14="http://schemas.microsoft.com/office/powerpoint/2010/main" val="36845869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SOA</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9" y="2226306"/>
            <a:ext cx="6030686" cy="255454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La Arquitectura Orientada a Servicios es un estilo de arquitectura de software, el cual se encarga de proporcionar servicios a otros componentes, esta orientación es una forma de pensar en estos servicios, su construcción y resultados;  se suministran a través de un protocolo de comunicaciones en la web, que puede ser, desde un simple paso de datos o podría incluir 2 o más servicios que coordinen su conexión.</a:t>
            </a:r>
          </a:p>
        </p:txBody>
      </p:sp>
      <p:pic>
        <p:nvPicPr>
          <p:cNvPr id="7" name="Picture 2" descr="Microservices vs SOA">
            <a:extLst>
              <a:ext uri="{FF2B5EF4-FFF2-40B4-BE49-F238E27FC236}">
                <a16:creationId xmlns:a16="http://schemas.microsoft.com/office/drawing/2014/main" id="{6A7A9515-35EB-46B4-839D-07525614D6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356"/>
          <a:stretch/>
        </p:blipFill>
        <p:spPr bwMode="auto">
          <a:xfrm>
            <a:off x="7806667" y="2088798"/>
            <a:ext cx="3301681" cy="397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48278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SOA</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317009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Principios:</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Contratos de servicios estandarizados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Servicios con bajo acoplamiento</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Abstracción </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Reusabilidad </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Autonomía</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Sin estado</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Capacidad de descubrimiento</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Composición</a:t>
            </a:r>
          </a:p>
        </p:txBody>
      </p:sp>
      <p:pic>
        <p:nvPicPr>
          <p:cNvPr id="3" name="Imagen 2" descr="Escala de tiempo&#10;&#10;Descripción generada automáticamente">
            <a:extLst>
              <a:ext uri="{FF2B5EF4-FFF2-40B4-BE49-F238E27FC236}">
                <a16:creationId xmlns:a16="http://schemas.microsoft.com/office/drawing/2014/main" id="{E2F1D9F6-650B-4EE8-BDA9-5E31674ED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996" y="2436485"/>
            <a:ext cx="6273016" cy="3631746"/>
          </a:xfrm>
          <a:prstGeom prst="rect">
            <a:avLst/>
          </a:prstGeom>
        </p:spPr>
      </p:pic>
    </p:spTree>
    <p:extLst>
      <p:ext uri="{BB962C8B-B14F-4D97-AF65-F5344CB8AC3E}">
        <p14:creationId xmlns:p14="http://schemas.microsoft.com/office/powerpoint/2010/main" val="210558829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Microservicios</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7" y="2252432"/>
            <a:ext cx="11487547" cy="1015663"/>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Una arquitectura de microservicios consiste en construir una aplicación como un conjunto de pequeños servicios, independientes entre ellos tanto a nivel código como a nivel de infraestructura y que se comunican entre ellos con mecanismos ligeros (baja latencia).</a:t>
            </a:r>
          </a:p>
        </p:txBody>
      </p:sp>
      <p:pic>
        <p:nvPicPr>
          <p:cNvPr id="8198" name="Picture 6" descr="3.Building Microservices: Inter-Process Communication in a Microservices  Architecture · micro-services">
            <a:extLst>
              <a:ext uri="{FF2B5EF4-FFF2-40B4-BE49-F238E27FC236}">
                <a16:creationId xmlns:a16="http://schemas.microsoft.com/office/drawing/2014/main" id="{FE932506-C259-4D1A-88CA-E30BF0F31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7588" y="3589906"/>
            <a:ext cx="7236823" cy="280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1298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4946469" cy="3785652"/>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Cada servicio:</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Gestiona una parte de negocio única y exclusivamente</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Debe poder desplegarse y escalarse de forma independiente sin tener esto efecto sobre el resto de servicios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Puede estar escrito con el lenguaje que mejor se adapte a su propósito, así como usar las tecnologías más convenientes (por ejemplo, bases de datos no-SQL cuando el resto de microservicios usan SQL).</a:t>
            </a: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Microservicios</a:t>
            </a:r>
          </a:p>
        </p:txBody>
      </p:sp>
      <p:pic>
        <p:nvPicPr>
          <p:cNvPr id="11266" name="Picture 2">
            <a:extLst>
              <a:ext uri="{FF2B5EF4-FFF2-40B4-BE49-F238E27FC236}">
                <a16:creationId xmlns:a16="http://schemas.microsoft.com/office/drawing/2014/main" id="{213C0D97-4980-45D8-995B-6762ADA56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281" y="2395421"/>
            <a:ext cx="5405749" cy="344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25297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Arquitectura Microservicios</a:t>
            </a:r>
          </a:p>
        </p:txBody>
      </p:sp>
      <p:pic>
        <p:nvPicPr>
          <p:cNvPr id="10242" name="Picture 2">
            <a:extLst>
              <a:ext uri="{FF2B5EF4-FFF2-40B4-BE49-F238E27FC236}">
                <a16:creationId xmlns:a16="http://schemas.microsoft.com/office/drawing/2014/main" id="{2DF1C1E7-622C-40F2-AE4B-D3D6976543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35440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4868092" cy="3785652"/>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¿Cuál es la diferencia? Los microservicios pueden comunicarse entre sí, generalmente sin estado, para que las aplicaciones diseñadas de esta manera sean más tolerantes a los errores y menos dependientes de un único ESB. Esto también permite que los equipos de desarrollo elijan sus propias herramientas, ya que los microservicios pueden comunicarse a través de las interfaces de programación de aplicaciones (API) que son imparciales respecto al lenguaje.</a:t>
            </a: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Desde SOA hasta microservicios</a:t>
            </a:r>
          </a:p>
        </p:txBody>
      </p:sp>
      <p:pic>
        <p:nvPicPr>
          <p:cNvPr id="14338" name="Picture 2" descr="Antes de entender Contenedores, entendamos Microservicios">
            <a:extLst>
              <a:ext uri="{FF2B5EF4-FFF2-40B4-BE49-F238E27FC236}">
                <a16:creationId xmlns:a16="http://schemas.microsoft.com/office/drawing/2014/main" id="{CF7852C2-17EF-40A9-9A2C-D1AA4D708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7177" y="2504644"/>
            <a:ext cx="5629275"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49017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AutoShape 18" descr="Cuál era logo oficial de JavaScript en sus inicios? ¿Era este? - Quora">
            <a:extLst>
              <a:ext uri="{FF2B5EF4-FFF2-40B4-BE49-F238E27FC236}">
                <a16:creationId xmlns:a16="http://schemas.microsoft.com/office/drawing/2014/main" id="{54F2CBBE-04EC-45DF-9FA3-7A689853A7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descr="Interfaz de usuario gráfica&#10;&#10;Descripción generada automáticamente">
            <a:extLst>
              <a:ext uri="{FF2B5EF4-FFF2-40B4-BE49-F238E27FC236}">
                <a16:creationId xmlns:a16="http://schemas.microsoft.com/office/drawing/2014/main" id="{F0520B9C-CF84-452F-A2A5-CCE0A26B0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951" cy="6858000"/>
          </a:xfrm>
          <a:prstGeom prst="rect">
            <a:avLst/>
          </a:prstGeom>
        </p:spPr>
      </p:pic>
    </p:spTree>
    <p:extLst>
      <p:ext uri="{BB962C8B-B14F-4D97-AF65-F5344CB8AC3E}">
        <p14:creationId xmlns:p14="http://schemas.microsoft.com/office/powerpoint/2010/main" val="202537714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6" cy="1938992"/>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Si consideramos la trayectoria de la arquitectura orientada a los servicios (SOA), los microservicios no son realmente una idea innovadora. Sin embargo, ahora son más viables gracias a los avances en las tecnologías de contenedores. Con los contenedores de Linux, ahora es posible ejecutar múltiples partes de una aplicación de forma independiente, en el mismo hardware, con mucho más control sobre las partes y los ciclos de vida individuales. Junto con los equipos de DevOps y API, los microservicios en contenedores constituyen la base de las aplicaciones nativas de la nube.</a:t>
            </a: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Desde SOA hasta microservicios</a:t>
            </a:r>
          </a:p>
        </p:txBody>
      </p:sp>
      <p:pic>
        <p:nvPicPr>
          <p:cNvPr id="12290" name="Picture 2" descr="Primeros pasos con Kubernetes (II): Deployment, Pods &amp; Services - { jrovira  }">
            <a:extLst>
              <a:ext uri="{FF2B5EF4-FFF2-40B4-BE49-F238E27FC236}">
                <a16:creationId xmlns:a16="http://schemas.microsoft.com/office/drawing/2014/main" id="{BD996E08-F406-4708-A0F3-2CD7FD8AF8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091" y="4282438"/>
            <a:ext cx="4741817" cy="237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2665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latin typeface="Segoe UI Light" panose="020B0502040204020203" pitchFamily="34" charset="0"/>
              <a:cs typeface="Segoe UI Light" panose="020B0502040204020203" pitchFamily="34" charset="0"/>
            </a:endParaRPr>
          </a:p>
        </p:txBody>
      </p:sp>
      <p:sp>
        <p:nvSpPr>
          <p:cNvPr id="61" name="Rectángulo 60">
            <a:extLst>
              <a:ext uri="{FF2B5EF4-FFF2-40B4-BE49-F238E27FC236}">
                <a16:creationId xmlns:a16="http://schemas.microsoft.com/office/drawing/2014/main" id="{29FE01FC-58F5-46EB-8B40-7726404F4CAF}"/>
              </a:ext>
            </a:extLst>
          </p:cNvPr>
          <p:cNvSpPr/>
          <p:nvPr/>
        </p:nvSpPr>
        <p:spPr>
          <a:xfrm>
            <a:off x="-1" y="2366968"/>
            <a:ext cx="2969111" cy="584775"/>
          </a:xfrm>
          <a:prstGeom prst="rect">
            <a:avLst/>
          </a:prstGeom>
        </p:spPr>
        <p:txBody>
          <a:bodyPr wrap="square">
            <a:spAutoFit/>
          </a:bodyPr>
          <a:lstStyle/>
          <a:p>
            <a:pPr algn="ctr"/>
            <a:r>
              <a:rPr lang="es-PE" sz="3200" dirty="0">
                <a:solidFill>
                  <a:schemeClr val="bg1"/>
                </a:solidFill>
                <a:latin typeface="Segoe UI Light" panose="020B0502040204020203" pitchFamily="34" charset="0"/>
                <a:cs typeface="Segoe UI Light" panose="020B0502040204020203" pitchFamily="34" charset="0"/>
              </a:rPr>
              <a:t>Spring</a:t>
            </a:r>
            <a:endParaRPr lang="es-PE" sz="3600" dirty="0">
              <a:solidFill>
                <a:schemeClr val="bg1"/>
              </a:solidFill>
              <a:latin typeface="Segoe UI Light" panose="020B0502040204020203" pitchFamily="34" charset="0"/>
              <a:cs typeface="Segoe UI Light" panose="020B0502040204020203" pitchFamily="34" charset="0"/>
            </a:endParaRPr>
          </a:p>
        </p:txBody>
      </p:sp>
      <p:pic>
        <p:nvPicPr>
          <p:cNvPr id="62" name="Imagen 61">
            <a:extLst>
              <a:ext uri="{FF2B5EF4-FFF2-40B4-BE49-F238E27FC236}">
                <a16:creationId xmlns:a16="http://schemas.microsoft.com/office/drawing/2014/main" id="{526248CA-D6C0-44EF-8B2B-431AA77EFAD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6506" y="5376325"/>
            <a:ext cx="1265190" cy="806819"/>
          </a:xfrm>
          <a:prstGeom prst="rect">
            <a:avLst/>
          </a:prstGeom>
        </p:spPr>
      </p:pic>
      <p:pic>
        <p:nvPicPr>
          <p:cNvPr id="6154" name="Picture 10" descr="Spring Framework (@springframework) | Twitter">
            <a:extLst>
              <a:ext uri="{FF2B5EF4-FFF2-40B4-BE49-F238E27FC236}">
                <a16:creationId xmlns:a16="http://schemas.microsoft.com/office/drawing/2014/main" id="{C0068766-4955-4024-929F-7F85A11FF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6383" y="749803"/>
            <a:ext cx="1707841" cy="1707841"/>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umérgete en el mundo Spring Boot - Armadillo Amarillo">
            <a:extLst>
              <a:ext uri="{FF2B5EF4-FFF2-40B4-BE49-F238E27FC236}">
                <a16:creationId xmlns:a16="http://schemas.microsoft.com/office/drawing/2014/main" id="{877423EA-BDBE-4214-94E9-24134D56E3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018" y="934194"/>
            <a:ext cx="2374618" cy="1187309"/>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Spring Data Team (@SpringData) | Twitter">
            <a:extLst>
              <a:ext uri="{FF2B5EF4-FFF2-40B4-BE49-F238E27FC236}">
                <a16:creationId xmlns:a16="http://schemas.microsoft.com/office/drawing/2014/main" id="{BFE60EE5-979D-46F6-B2E3-CEA2426EC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7847" y="836008"/>
            <a:ext cx="1535429" cy="1535429"/>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Spring Cloud - Blueprint for Successful Microservices | E4developer">
            <a:extLst>
              <a:ext uri="{FF2B5EF4-FFF2-40B4-BE49-F238E27FC236}">
                <a16:creationId xmlns:a16="http://schemas.microsoft.com/office/drawing/2014/main" id="{C0C59B3A-6904-4DCC-8BD8-F009189DA7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8268" y="4508164"/>
            <a:ext cx="1504119" cy="1415642"/>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Securización de un proyecto Spring Boot | Cleventy">
            <a:extLst>
              <a:ext uri="{FF2B5EF4-FFF2-40B4-BE49-F238E27FC236}">
                <a16:creationId xmlns:a16="http://schemas.microsoft.com/office/drawing/2014/main" id="{3173630F-3B46-4BDB-9264-73E2136E6D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8094" y="4333394"/>
            <a:ext cx="1765182" cy="1765182"/>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a:extLst>
              <a:ext uri="{FF2B5EF4-FFF2-40B4-BE49-F238E27FC236}">
                <a16:creationId xmlns:a16="http://schemas.microsoft.com/office/drawing/2014/main" id="{5943138E-728F-494E-8DE2-7570197120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2795" y="2951743"/>
            <a:ext cx="4395016" cy="113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423045"/>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6" cy="2862322"/>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Spring es el framework más usado de Java, ofrece herramientas que permiten crear proyectos más avanzados con mejores prácticas y en menor tiempo, además de poseer una gran comunidad. Spring tiene una estructura modular y flexible, por lo que se puede usar solo lo que se necesite. Algunos ejemplos de subproyectos de Spring son:</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Spring Framework: permite crear aplicaciones empresariales; todos lo usan.</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Spring Boot: permite crear aplicaciones autocontenidas y autoconfigurables.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Spring Data: permite gestionar e integrar bases de datos.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Spring Security: permite gestionar la seguridad de la aplicación.</a:t>
            </a: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Framework</a:t>
            </a:r>
          </a:p>
        </p:txBody>
      </p:sp>
    </p:spTree>
    <p:extLst>
      <p:ext uri="{BB962C8B-B14F-4D97-AF65-F5344CB8AC3E}">
        <p14:creationId xmlns:p14="http://schemas.microsoft.com/office/powerpoint/2010/main" val="183856871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Framework</a:t>
            </a:r>
          </a:p>
        </p:txBody>
      </p:sp>
      <p:pic>
        <p:nvPicPr>
          <p:cNvPr id="10244" name="Picture 4">
            <a:extLst>
              <a:ext uri="{FF2B5EF4-FFF2-40B4-BE49-F238E27FC236}">
                <a16:creationId xmlns:a16="http://schemas.microsoft.com/office/drawing/2014/main" id="{25A2BEC6-EE8C-4B71-8798-BB949A826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318794"/>
            <a:ext cx="9753600" cy="3552825"/>
          </a:xfrm>
          <a:prstGeom prst="rect">
            <a:avLst/>
          </a:prstGeom>
          <a:noFill/>
          <a:ln>
            <a:solidFill>
              <a:schemeClr val="accent6">
                <a:lumMod val="40000"/>
                <a:lumOff val="6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07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6" cy="347787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Spring Framework está dividido en diversos módulos que podemos utilizar, ofreciéndonos muchas más funcionalidades:</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Core container: proporciona inyección de dependencias e inversión de control.</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Web: nos permite crear controladores Web, tanto de vistas MVC como aplicaciones REST.</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Acceso a datos: abstracciones sobre JDBC, </a:t>
            </a:r>
            <a:r>
              <a:rPr lang="es-PE" sz="2000" dirty="0" err="1">
                <a:latin typeface="Segoe UI Light" panose="020B0502040204020203" pitchFamily="34" charset="0"/>
                <a:cs typeface="Segoe UI Light" panose="020B0502040204020203" pitchFamily="34" charset="0"/>
              </a:rPr>
              <a:t>ORMs</a:t>
            </a:r>
            <a:r>
              <a:rPr lang="es-PE" sz="2000" dirty="0">
                <a:latin typeface="Segoe UI Light" panose="020B0502040204020203" pitchFamily="34" charset="0"/>
                <a:cs typeface="Segoe UI Light" panose="020B0502040204020203" pitchFamily="34" charset="0"/>
              </a:rPr>
              <a:t> como Hibernate, sistemas OXM (Object XML </a:t>
            </a:r>
            <a:r>
              <a:rPr lang="es-PE" sz="2000" dirty="0" err="1">
                <a:latin typeface="Segoe UI Light" panose="020B0502040204020203" pitchFamily="34" charset="0"/>
                <a:cs typeface="Segoe UI Light" panose="020B0502040204020203" pitchFamily="34" charset="0"/>
              </a:rPr>
              <a:t>Mappers</a:t>
            </a:r>
            <a:r>
              <a:rPr lang="es-PE" sz="2000" dirty="0">
                <a:latin typeface="Segoe UI Light" panose="020B0502040204020203" pitchFamily="34" charset="0"/>
                <a:cs typeface="Segoe UI Light" panose="020B0502040204020203" pitchFamily="34" charset="0"/>
              </a:rPr>
              <a:t>), JSM y transacciones.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Programación orientada a Aspectos (AOP): ofrece el soporte para aspectos.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Instrumentación: proporciona soporte para la instrumentación de clases.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Pruebas de código: contiene un framework de testing, con soporte para </a:t>
            </a:r>
            <a:r>
              <a:rPr lang="es-PE" sz="2000" dirty="0" err="1">
                <a:latin typeface="Segoe UI Light" panose="020B0502040204020203" pitchFamily="34" charset="0"/>
                <a:cs typeface="Segoe UI Light" panose="020B0502040204020203" pitchFamily="34" charset="0"/>
              </a:rPr>
              <a:t>JUnit</a:t>
            </a:r>
            <a:r>
              <a:rPr lang="es-PE" sz="2000" dirty="0">
                <a:latin typeface="Segoe UI Light" panose="020B0502040204020203" pitchFamily="34" charset="0"/>
                <a:cs typeface="Segoe UI Light" panose="020B0502040204020203" pitchFamily="34" charset="0"/>
              </a:rPr>
              <a:t> y </a:t>
            </a:r>
            <a:r>
              <a:rPr lang="es-PE" sz="2000" dirty="0" err="1">
                <a:latin typeface="Segoe UI Light" panose="020B0502040204020203" pitchFamily="34" charset="0"/>
                <a:cs typeface="Segoe UI Light" panose="020B0502040204020203" pitchFamily="34" charset="0"/>
              </a:rPr>
              <a:t>TestNG</a:t>
            </a:r>
            <a:r>
              <a:rPr lang="es-PE" sz="2000" dirty="0">
                <a:latin typeface="Segoe UI Light" panose="020B0502040204020203" pitchFamily="34" charset="0"/>
                <a:cs typeface="Segoe UI Light" panose="020B0502040204020203" pitchFamily="34" charset="0"/>
              </a:rPr>
              <a:t> y todo lo necesario para probar los mecanismos de Spring.</a:t>
            </a: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Funcionalidades</a:t>
            </a:r>
            <a:endParaRPr lang="es-PE" sz="36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41231745"/>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Funcionalidades</a:t>
            </a:r>
            <a:endParaRPr lang="es-PE" sz="3600" dirty="0">
              <a:solidFill>
                <a:schemeClr val="bg1"/>
              </a:solidFill>
              <a:latin typeface="Segoe UI Light" panose="020B0502040204020203" pitchFamily="34" charset="0"/>
              <a:cs typeface="Segoe UI Light" panose="020B0502040204020203" pitchFamily="34" charset="0"/>
            </a:endParaRPr>
          </a:p>
        </p:txBody>
      </p:sp>
      <p:pic>
        <p:nvPicPr>
          <p:cNvPr id="8194" name="Picture 2" descr="Esquema que ilustra los diferentes módulos de Spring, obtenido de la documentación oficial">
            <a:extLst>
              <a:ext uri="{FF2B5EF4-FFF2-40B4-BE49-F238E27FC236}">
                <a16:creationId xmlns:a16="http://schemas.microsoft.com/office/drawing/2014/main" id="{F8FC5D23-8B58-4A56-B7C6-9D9925C89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8512" y="2066007"/>
            <a:ext cx="551497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0862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6" cy="3785652"/>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Spring Boot es el proyecto de Spring para aplicaciones autocontenidas; nos permite olvidarnos de la infraestructura y centrarnos en el desarrollo, puede funcionar con Tomcat, </a:t>
            </a:r>
            <a:r>
              <a:rPr lang="es-PE" sz="2000" dirty="0" err="1">
                <a:latin typeface="Segoe UI Light" panose="020B0502040204020203" pitchFamily="34" charset="0"/>
                <a:cs typeface="Segoe UI Light" panose="020B0502040204020203" pitchFamily="34" charset="0"/>
              </a:rPr>
              <a:t>Jetty</a:t>
            </a:r>
            <a:r>
              <a:rPr lang="es-PE" sz="2000" dirty="0">
                <a:latin typeface="Segoe UI Light" panose="020B0502040204020203" pitchFamily="34" charset="0"/>
                <a:cs typeface="Segoe UI Light" panose="020B0502040204020203" pitchFamily="34" charset="0"/>
              </a:rPr>
              <a:t> o </a:t>
            </a:r>
            <a:r>
              <a:rPr lang="es-PE" sz="2000" dirty="0" err="1">
                <a:latin typeface="Segoe UI Light" panose="020B0502040204020203" pitchFamily="34" charset="0"/>
                <a:cs typeface="Segoe UI Light" panose="020B0502040204020203" pitchFamily="34" charset="0"/>
              </a:rPr>
              <a:t>Undertow</a:t>
            </a:r>
            <a:r>
              <a:rPr lang="es-PE" sz="2000" dirty="0">
                <a:latin typeface="Segoe UI Light" panose="020B0502040204020203" pitchFamily="34" charset="0"/>
                <a:cs typeface="Segoe UI Light" panose="020B0502040204020203" pitchFamily="34" charset="0"/>
              </a:rPr>
              <a:t>, además incluye gestión de dependencias iniciales, configuración automática y más. Spring Boot simplifica el proceso al máximo gracias a sus dos principales mecanismos.</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Contenedor de aplicaciones integrado: Permite compilar nuestras aplicaciones Web como un archivo .</a:t>
            </a:r>
            <a:r>
              <a:rPr lang="es-PE" sz="2000" dirty="0" err="1">
                <a:latin typeface="Segoe UI Light" panose="020B0502040204020203" pitchFamily="34" charset="0"/>
                <a:cs typeface="Segoe UI Light" panose="020B0502040204020203" pitchFamily="34" charset="0"/>
              </a:rPr>
              <a:t>jar</a:t>
            </a:r>
            <a:r>
              <a:rPr lang="es-PE" sz="2000" dirty="0">
                <a:latin typeface="Segoe UI Light" panose="020B0502040204020203" pitchFamily="34" charset="0"/>
                <a:cs typeface="Segoe UI Light" panose="020B0502040204020203" pitchFamily="34" charset="0"/>
              </a:rPr>
              <a:t> que podemos ejecutar como una aplicación Java normal (como alternativa a un archivo .</a:t>
            </a:r>
            <a:r>
              <a:rPr lang="es-PE" sz="2000" dirty="0" err="1">
                <a:latin typeface="Segoe UI Light" panose="020B0502040204020203" pitchFamily="34" charset="0"/>
                <a:cs typeface="Segoe UI Light" panose="020B0502040204020203" pitchFamily="34" charset="0"/>
              </a:rPr>
              <a:t>war</a:t>
            </a:r>
            <a:r>
              <a:rPr lang="es-PE" sz="2000" dirty="0">
                <a:latin typeface="Segoe UI Light" panose="020B0502040204020203" pitchFamily="34" charset="0"/>
                <a:cs typeface="Segoe UI Light" panose="020B0502040204020203" pitchFamily="34" charset="0"/>
              </a:rPr>
              <a:t>, que desplegaríamos en un servidor de aplicaciones como Tomcat).</a:t>
            </a:r>
          </a:p>
          <a:p>
            <a:pPr marL="342900" indent="-342900" algn="just">
              <a:buFont typeface="Arial" panose="020B0604020202020204" pitchFamily="34" charset="0"/>
              <a:buChar char="•"/>
            </a:pPr>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Starters: Proporciona una serie de dependencias, llamadas starters, que podemos añadir a nuestro proyecto dependiendo de lo que necesitemos: crear un controlador REST, acceder a una base de datos usando JDBC, conectar con una cola de mensajes Apache </a:t>
            </a:r>
            <a:r>
              <a:rPr lang="es-PE" sz="2000" dirty="0" err="1">
                <a:latin typeface="Segoe UI Light" panose="020B0502040204020203" pitchFamily="34" charset="0"/>
                <a:cs typeface="Segoe UI Light" panose="020B0502040204020203" pitchFamily="34" charset="0"/>
              </a:rPr>
              <a:t>ActiveMQ</a:t>
            </a:r>
            <a:r>
              <a:rPr lang="es-PE" sz="2000" dirty="0">
                <a:latin typeface="Segoe UI Light" panose="020B0502040204020203" pitchFamily="34" charset="0"/>
                <a:cs typeface="Segoe UI Light" panose="020B0502040204020203" pitchFamily="34" charset="0"/>
              </a:rPr>
              <a:t>, etc.</a:t>
            </a:r>
          </a:p>
        </p:txBody>
      </p:sp>
      <p:sp>
        <p:nvSpPr>
          <p:cNvPr id="7" name="Rectángulo 6">
            <a:extLst>
              <a:ext uri="{FF2B5EF4-FFF2-40B4-BE49-F238E27FC236}">
                <a16:creationId xmlns:a16="http://schemas.microsoft.com/office/drawing/2014/main" id="{6BC02173-14C6-4C4C-BF22-8CBB06AB60BF}"/>
              </a:ext>
            </a:extLst>
          </p:cNvPr>
          <p:cNvSpPr/>
          <p:nvPr/>
        </p:nvSpPr>
        <p:spPr>
          <a:xfrm>
            <a:off x="360466" y="454073"/>
            <a:ext cx="284770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Boot</a:t>
            </a:r>
          </a:p>
        </p:txBody>
      </p:sp>
    </p:spTree>
    <p:extLst>
      <p:ext uri="{BB962C8B-B14F-4D97-AF65-F5344CB8AC3E}">
        <p14:creationId xmlns:p14="http://schemas.microsoft.com/office/powerpoint/2010/main" val="19305171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6" cy="132343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Del lado izquierdo se muestra como existe un servidor con toda la configuración para todas las aplicaciones, mientras del lado derecho se muestra que cada aplicación tiene su servidor y su configuración, donde las diferentes aplicaciones interactúan entre sí. Las arquitecturas modernas recomiendan las aplicaciones autocontenidas.</a:t>
            </a:r>
          </a:p>
        </p:txBody>
      </p:sp>
      <p:sp>
        <p:nvSpPr>
          <p:cNvPr id="7" name="Rectángulo 6">
            <a:extLst>
              <a:ext uri="{FF2B5EF4-FFF2-40B4-BE49-F238E27FC236}">
                <a16:creationId xmlns:a16="http://schemas.microsoft.com/office/drawing/2014/main" id="{6BC02173-14C6-4C4C-BF22-8CBB06AB60BF}"/>
              </a:ext>
            </a:extLst>
          </p:cNvPr>
          <p:cNvSpPr/>
          <p:nvPr/>
        </p:nvSpPr>
        <p:spPr>
          <a:xfrm>
            <a:off x="360466" y="454073"/>
            <a:ext cx="2847703"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Boot</a:t>
            </a:r>
          </a:p>
        </p:txBody>
      </p:sp>
      <p:pic>
        <p:nvPicPr>
          <p:cNvPr id="12292" name="Picture 4">
            <a:extLst>
              <a:ext uri="{FF2B5EF4-FFF2-40B4-BE49-F238E27FC236}">
                <a16:creationId xmlns:a16="http://schemas.microsoft.com/office/drawing/2014/main" id="{527146D1-B8BB-4949-A9EA-F76B61ADB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5677" y="3944149"/>
            <a:ext cx="6160645" cy="227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038819"/>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6" y="454073"/>
            <a:ext cx="3048940"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Initializr</a:t>
            </a:r>
          </a:p>
        </p:txBody>
      </p:sp>
      <p:pic>
        <p:nvPicPr>
          <p:cNvPr id="13314" name="Picture 2">
            <a:extLst>
              <a:ext uri="{FF2B5EF4-FFF2-40B4-BE49-F238E27FC236}">
                <a16:creationId xmlns:a16="http://schemas.microsoft.com/office/drawing/2014/main" id="{4D081C2F-8A2A-4C83-832A-0BAA2E465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238" y="2019750"/>
            <a:ext cx="7355296" cy="4338459"/>
          </a:xfrm>
          <a:prstGeom prst="rect">
            <a:avLst/>
          </a:prstGeom>
          <a:noFill/>
          <a:ln>
            <a:solidFill>
              <a:schemeClr val="accent6">
                <a:lumMod val="40000"/>
                <a:lumOff val="60000"/>
              </a:schemeClr>
            </a:solidFill>
          </a:ln>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C428D183-083E-4E27-A50A-D2C79E75505C}"/>
              </a:ext>
            </a:extLst>
          </p:cNvPr>
          <p:cNvSpPr/>
          <p:nvPr/>
        </p:nvSpPr>
        <p:spPr>
          <a:xfrm>
            <a:off x="360466" y="2019750"/>
            <a:ext cx="3271008" cy="317009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Utilizaremos siempre Spring Initializr para crear nuestros proyectos con Spring Boot. Es la manera más limpia, fácil y óptima para comenzar nuevos proyectos y tener la primera parte preparada para luego importarlo a IntelliJ y comenzar a desarrollar.</a:t>
            </a:r>
          </a:p>
        </p:txBody>
      </p:sp>
    </p:spTree>
    <p:extLst>
      <p:ext uri="{BB962C8B-B14F-4D97-AF65-F5344CB8AC3E}">
        <p14:creationId xmlns:p14="http://schemas.microsoft.com/office/powerpoint/2010/main" val="421994441"/>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6" y="454073"/>
            <a:ext cx="3271008"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Data</a:t>
            </a:r>
          </a:p>
        </p:txBody>
      </p:sp>
      <p:sp>
        <p:nvSpPr>
          <p:cNvPr id="10" name="Rectángulo 9">
            <a:extLst>
              <a:ext uri="{FF2B5EF4-FFF2-40B4-BE49-F238E27FC236}">
                <a16:creationId xmlns:a16="http://schemas.microsoft.com/office/drawing/2014/main" id="{C428D183-083E-4E27-A50A-D2C79E75505C}"/>
              </a:ext>
            </a:extLst>
          </p:cNvPr>
          <p:cNvSpPr/>
          <p:nvPr/>
        </p:nvSpPr>
        <p:spPr>
          <a:xfrm>
            <a:off x="360466" y="2019750"/>
            <a:ext cx="11471068" cy="1631216"/>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Spring Data es el nombre de un módulo de Spring que a su vez engloba un gran número de submódulos cuyo objetivo es facilitar el acceso y explotación de datos en aplicaciones basadas en Spring siguiendo una praxis común. Los datos que se explotan pueden provenir de orígenes tan dispares como bases de datos relacionales, a través de JPA o Spring Data JDBC, bases de datos NoSQL como MongoDB o Neo4J, o directorios LDAP. </a:t>
            </a:r>
          </a:p>
        </p:txBody>
      </p:sp>
      <p:pic>
        <p:nvPicPr>
          <p:cNvPr id="1026" name="Picture 2">
            <a:extLst>
              <a:ext uri="{FF2B5EF4-FFF2-40B4-BE49-F238E27FC236}">
                <a16:creationId xmlns:a16="http://schemas.microsoft.com/office/drawing/2014/main" id="{18D05B7C-7700-48B3-BF40-38526FA966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34" t="18662" r="9428" b="9490"/>
          <a:stretch/>
        </p:blipFill>
        <p:spPr bwMode="auto">
          <a:xfrm>
            <a:off x="3368144" y="3650966"/>
            <a:ext cx="5455711" cy="275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424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latin typeface="Segoe UI Light" panose="020B0502040204020203" pitchFamily="34" charset="0"/>
              <a:cs typeface="Segoe UI Light" panose="020B0502040204020203" pitchFamily="34" charset="0"/>
            </a:endParaRPr>
          </a:p>
        </p:txBody>
      </p:sp>
      <p:sp>
        <p:nvSpPr>
          <p:cNvPr id="61" name="Rectángulo 60">
            <a:extLst>
              <a:ext uri="{FF2B5EF4-FFF2-40B4-BE49-F238E27FC236}">
                <a16:creationId xmlns:a16="http://schemas.microsoft.com/office/drawing/2014/main" id="{29FE01FC-58F5-46EB-8B40-7726404F4CAF}"/>
              </a:ext>
            </a:extLst>
          </p:cNvPr>
          <p:cNvSpPr/>
          <p:nvPr/>
        </p:nvSpPr>
        <p:spPr>
          <a:xfrm>
            <a:off x="0" y="2026443"/>
            <a:ext cx="2969111" cy="584775"/>
          </a:xfrm>
          <a:prstGeom prst="rect">
            <a:avLst/>
          </a:prstGeom>
        </p:spPr>
        <p:txBody>
          <a:bodyPr wrap="square">
            <a:spAutoFit/>
          </a:bodyPr>
          <a:lstStyle/>
          <a:p>
            <a:pPr algn="ctr"/>
            <a:r>
              <a:rPr lang="es-PE" sz="3200" dirty="0">
                <a:solidFill>
                  <a:schemeClr val="bg1"/>
                </a:solidFill>
                <a:latin typeface="Segoe UI Light" panose="020B0502040204020203" pitchFamily="34" charset="0"/>
                <a:cs typeface="Segoe UI Light" panose="020B0502040204020203" pitchFamily="34" charset="0"/>
              </a:rPr>
              <a:t>Introducción</a:t>
            </a:r>
            <a:endParaRPr lang="es-PE" sz="3600" dirty="0">
              <a:solidFill>
                <a:schemeClr val="bg1"/>
              </a:solidFill>
              <a:latin typeface="Segoe UI Light" panose="020B0502040204020203" pitchFamily="34" charset="0"/>
              <a:cs typeface="Segoe UI Light" panose="020B0502040204020203" pitchFamily="34" charset="0"/>
            </a:endParaRPr>
          </a:p>
        </p:txBody>
      </p:sp>
      <p:pic>
        <p:nvPicPr>
          <p:cNvPr id="62" name="Imagen 61">
            <a:extLst>
              <a:ext uri="{FF2B5EF4-FFF2-40B4-BE49-F238E27FC236}">
                <a16:creationId xmlns:a16="http://schemas.microsoft.com/office/drawing/2014/main" id="{526248CA-D6C0-44EF-8B2B-431AA77EFAD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6506" y="5376325"/>
            <a:ext cx="1265190" cy="806819"/>
          </a:xfrm>
          <a:prstGeom prst="rect">
            <a:avLst/>
          </a:prstGeom>
        </p:spPr>
      </p:pic>
      <p:pic>
        <p:nvPicPr>
          <p:cNvPr id="1028" name="Picture 4">
            <a:extLst>
              <a:ext uri="{FF2B5EF4-FFF2-40B4-BE49-F238E27FC236}">
                <a16:creationId xmlns:a16="http://schemas.microsoft.com/office/drawing/2014/main" id="{78C056B1-0FF5-43BC-8E01-C7C9E5019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111" y="-13064"/>
            <a:ext cx="9263266" cy="6871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09660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6" y="454073"/>
            <a:ext cx="3271008"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S</a:t>
            </a:r>
            <a:r>
              <a:rPr lang="es-PE" sz="3600" dirty="0">
                <a:solidFill>
                  <a:schemeClr val="bg1"/>
                </a:solidFill>
                <a:latin typeface="Segoe UI Light" panose="020B0502040204020203" pitchFamily="34" charset="0"/>
                <a:cs typeface="Segoe UI Light" panose="020B0502040204020203" pitchFamily="34" charset="0"/>
              </a:rPr>
              <a:t>pring Data</a:t>
            </a:r>
          </a:p>
        </p:txBody>
      </p:sp>
      <p:sp>
        <p:nvSpPr>
          <p:cNvPr id="10" name="Rectángulo 9">
            <a:extLst>
              <a:ext uri="{FF2B5EF4-FFF2-40B4-BE49-F238E27FC236}">
                <a16:creationId xmlns:a16="http://schemas.microsoft.com/office/drawing/2014/main" id="{C428D183-083E-4E27-A50A-D2C79E75505C}"/>
              </a:ext>
            </a:extLst>
          </p:cNvPr>
          <p:cNvSpPr/>
          <p:nvPr/>
        </p:nvSpPr>
        <p:spPr>
          <a:xfrm>
            <a:off x="360466" y="2019750"/>
            <a:ext cx="5557008" cy="1938992"/>
          </a:xfrm>
          <a:prstGeom prst="rect">
            <a:avLst/>
          </a:prstGeom>
        </p:spPr>
        <p:txBody>
          <a:bodyPr wrap="square">
            <a:spAutoFit/>
          </a:bodyPr>
          <a:lstStyle/>
          <a:p>
            <a:pPr algn="just"/>
            <a:r>
              <a:rPr lang="es-419" sz="2000" dirty="0">
                <a:latin typeface="Segoe UI Light" panose="020B0502040204020203" pitchFamily="34" charset="0"/>
                <a:cs typeface="Segoe UI Light" panose="020B0502040204020203" pitchFamily="34" charset="0"/>
              </a:rPr>
              <a:t>Algunas características:</a:t>
            </a:r>
          </a:p>
          <a:p>
            <a:pPr algn="just"/>
            <a:endParaRPr lang="es-419"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Optimización de tareas repetitivas.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Repositorios sin código como JPARepository, CrudRepository y PagingAndSortingRepository.</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Auditorías transparentes</a:t>
            </a:r>
          </a:p>
        </p:txBody>
      </p:sp>
      <p:pic>
        <p:nvPicPr>
          <p:cNvPr id="3076" name="Picture 4">
            <a:extLst>
              <a:ext uri="{FF2B5EF4-FFF2-40B4-BE49-F238E27FC236}">
                <a16:creationId xmlns:a16="http://schemas.microsoft.com/office/drawing/2014/main" id="{507BF6F6-8153-457D-A6DD-CBEFD3977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7563" y="2019750"/>
            <a:ext cx="2844406" cy="4263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35361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6" y="454073"/>
            <a:ext cx="3271008"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JPA</a:t>
            </a:r>
            <a:endParaRPr lang="es-PE" sz="3600" dirty="0">
              <a:solidFill>
                <a:schemeClr val="bg1"/>
              </a:solidFill>
              <a:latin typeface="Segoe UI Light" panose="020B0502040204020203" pitchFamily="34" charset="0"/>
              <a:cs typeface="Segoe UI Light" panose="020B0502040204020203" pitchFamily="34" charset="0"/>
            </a:endParaRPr>
          </a:p>
        </p:txBody>
      </p:sp>
      <p:sp>
        <p:nvSpPr>
          <p:cNvPr id="10" name="Rectángulo 9">
            <a:extLst>
              <a:ext uri="{FF2B5EF4-FFF2-40B4-BE49-F238E27FC236}">
                <a16:creationId xmlns:a16="http://schemas.microsoft.com/office/drawing/2014/main" id="{C428D183-083E-4E27-A50A-D2C79E75505C}"/>
              </a:ext>
            </a:extLst>
          </p:cNvPr>
          <p:cNvSpPr/>
          <p:nvPr/>
        </p:nvSpPr>
        <p:spPr>
          <a:xfrm>
            <a:off x="360466" y="2019750"/>
            <a:ext cx="5413317" cy="2246769"/>
          </a:xfrm>
          <a:prstGeom prst="rect">
            <a:avLst/>
          </a:prstGeom>
        </p:spPr>
        <p:txBody>
          <a:bodyPr wrap="square">
            <a:spAutoFit/>
          </a:bodyPr>
          <a:lstStyle/>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JPA es una especificación de Java (un estándar) para un framework ORM.</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Interactuar con las tablas de la base de datos en forma de objetos Java.</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Algunas de sus implementaciones son: Hibernate, EclipseLink, TopLink y ObjectDB.</a:t>
            </a:r>
          </a:p>
          <a:p>
            <a:pPr marL="342900" indent="-342900" algn="just">
              <a:buFont typeface="Arial" panose="020B0604020202020204" pitchFamily="34" charset="0"/>
              <a:buChar char="•"/>
            </a:pPr>
            <a:endParaRPr lang="es-PE" sz="2000" dirty="0">
              <a:latin typeface="Segoe UI Light" panose="020B0502040204020203" pitchFamily="34" charset="0"/>
              <a:cs typeface="Segoe UI Light" panose="020B0502040204020203" pitchFamily="34" charset="0"/>
            </a:endParaRPr>
          </a:p>
        </p:txBody>
      </p:sp>
      <p:pic>
        <p:nvPicPr>
          <p:cNvPr id="2054" name="Picture 6" descr="What is JPA? Introduction to the Java Persistence API | LaptrinhX">
            <a:extLst>
              <a:ext uri="{FF2B5EF4-FFF2-40B4-BE49-F238E27FC236}">
                <a16:creationId xmlns:a16="http://schemas.microsoft.com/office/drawing/2014/main" id="{9F7E0DAF-43FD-46C7-BD27-2202AD1F8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0861" y="2019750"/>
            <a:ext cx="3065483" cy="408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0160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6" y="454073"/>
            <a:ext cx="3271008"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JPA</a:t>
            </a:r>
            <a:endParaRPr lang="es-PE" sz="3600" dirty="0">
              <a:solidFill>
                <a:schemeClr val="bg1"/>
              </a:solidFill>
              <a:latin typeface="Segoe UI Light" panose="020B0502040204020203" pitchFamily="34" charset="0"/>
              <a:cs typeface="Segoe UI Light" panose="020B0502040204020203" pitchFamily="34" charset="0"/>
            </a:endParaRPr>
          </a:p>
        </p:txBody>
      </p:sp>
      <p:sp>
        <p:nvSpPr>
          <p:cNvPr id="10" name="Rectángulo 9">
            <a:extLst>
              <a:ext uri="{FF2B5EF4-FFF2-40B4-BE49-F238E27FC236}">
                <a16:creationId xmlns:a16="http://schemas.microsoft.com/office/drawing/2014/main" id="{C428D183-083E-4E27-A50A-D2C79E75505C}"/>
              </a:ext>
            </a:extLst>
          </p:cNvPr>
          <p:cNvSpPr/>
          <p:nvPr/>
        </p:nvSpPr>
        <p:spPr>
          <a:xfrm>
            <a:off x="360466" y="2019750"/>
            <a:ext cx="11471068" cy="255454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Algunas anotaciones:</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@Entity</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@Table</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@Column</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@Id &amp; @EmbededId</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@GeneratedValue</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@OneToMany &amp; @ManyToOne</a:t>
            </a:r>
          </a:p>
        </p:txBody>
      </p:sp>
      <p:pic>
        <p:nvPicPr>
          <p:cNvPr id="2052" name="Picture 4">
            <a:extLst>
              <a:ext uri="{FF2B5EF4-FFF2-40B4-BE49-F238E27FC236}">
                <a16:creationId xmlns:a16="http://schemas.microsoft.com/office/drawing/2014/main" id="{6B4C3CAC-E97C-4DA4-80A2-A5B6CF170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806" y="2537126"/>
            <a:ext cx="3956538" cy="2740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0347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pic>
        <p:nvPicPr>
          <p:cNvPr id="1026" name="Picture 2">
            <a:extLst>
              <a:ext uri="{FF2B5EF4-FFF2-40B4-BE49-F238E27FC236}">
                <a16:creationId xmlns:a16="http://schemas.microsoft.com/office/drawing/2014/main" id="{6E6D99A9-FA10-464B-B7C4-D79A68AED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98164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6BFC3F1E-92DC-47D8-B877-9B4CF63CEF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937" y="0"/>
            <a:ext cx="102790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latin typeface="Segoe UI Light" panose="020B0502040204020203" pitchFamily="34" charset="0"/>
              <a:cs typeface="Segoe UI Light" panose="020B0502040204020203" pitchFamily="34" charset="0"/>
            </a:endParaRPr>
          </a:p>
        </p:txBody>
      </p:sp>
      <p:sp>
        <p:nvSpPr>
          <p:cNvPr id="61" name="Rectángulo 60">
            <a:extLst>
              <a:ext uri="{FF2B5EF4-FFF2-40B4-BE49-F238E27FC236}">
                <a16:creationId xmlns:a16="http://schemas.microsoft.com/office/drawing/2014/main" id="{29FE01FC-58F5-46EB-8B40-7726404F4CAF}"/>
              </a:ext>
            </a:extLst>
          </p:cNvPr>
          <p:cNvSpPr/>
          <p:nvPr/>
        </p:nvSpPr>
        <p:spPr>
          <a:xfrm>
            <a:off x="0" y="2026443"/>
            <a:ext cx="2969111" cy="584775"/>
          </a:xfrm>
          <a:prstGeom prst="rect">
            <a:avLst/>
          </a:prstGeom>
        </p:spPr>
        <p:txBody>
          <a:bodyPr wrap="square">
            <a:spAutoFit/>
          </a:bodyPr>
          <a:lstStyle/>
          <a:p>
            <a:pPr algn="ctr"/>
            <a:r>
              <a:rPr lang="es-PE" sz="3200" dirty="0">
                <a:solidFill>
                  <a:schemeClr val="bg1"/>
                </a:solidFill>
                <a:latin typeface="Segoe UI Light" panose="020B0502040204020203" pitchFamily="34" charset="0"/>
                <a:cs typeface="Segoe UI Light" panose="020B0502040204020203" pitchFamily="34" charset="0"/>
              </a:rPr>
              <a:t>Microservicios</a:t>
            </a:r>
            <a:endParaRPr lang="es-PE" sz="3600" dirty="0">
              <a:solidFill>
                <a:schemeClr val="bg1"/>
              </a:solidFill>
              <a:latin typeface="Segoe UI Light" panose="020B0502040204020203" pitchFamily="34" charset="0"/>
              <a:cs typeface="Segoe UI Light" panose="020B0502040204020203" pitchFamily="34" charset="0"/>
            </a:endParaRPr>
          </a:p>
        </p:txBody>
      </p:sp>
      <p:pic>
        <p:nvPicPr>
          <p:cNvPr id="62" name="Imagen 61">
            <a:extLst>
              <a:ext uri="{FF2B5EF4-FFF2-40B4-BE49-F238E27FC236}">
                <a16:creationId xmlns:a16="http://schemas.microsoft.com/office/drawing/2014/main" id="{526248CA-D6C0-44EF-8B2B-431AA77EFAD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16506" y="5376325"/>
            <a:ext cx="1265190" cy="806819"/>
          </a:xfrm>
          <a:prstGeom prst="rect">
            <a:avLst/>
          </a:prstGeom>
        </p:spPr>
      </p:pic>
      <p:pic>
        <p:nvPicPr>
          <p:cNvPr id="1026" name="Picture 2">
            <a:extLst>
              <a:ext uri="{FF2B5EF4-FFF2-40B4-BE49-F238E27FC236}">
                <a16:creationId xmlns:a16="http://schemas.microsoft.com/office/drawing/2014/main" id="{C01854A4-B166-442E-9EC2-8E6CB54F7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476" y="2779742"/>
            <a:ext cx="857250"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3072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Microservicios</a:t>
            </a:r>
          </a:p>
        </p:txBody>
      </p:sp>
      <p:sp>
        <p:nvSpPr>
          <p:cNvPr id="10" name="Rectángulo 9">
            <a:extLst>
              <a:ext uri="{FF2B5EF4-FFF2-40B4-BE49-F238E27FC236}">
                <a16:creationId xmlns:a16="http://schemas.microsoft.com/office/drawing/2014/main" id="{377FE009-643C-4EC3-B20D-A10BEAA9507F}"/>
              </a:ext>
            </a:extLst>
          </p:cNvPr>
          <p:cNvSpPr/>
          <p:nvPr/>
        </p:nvSpPr>
        <p:spPr>
          <a:xfrm>
            <a:off x="360465" y="2088798"/>
            <a:ext cx="11487546" cy="1631216"/>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Los microservicios son un enfoque arquitectónico y organizativo para el desarrollo de software donde el software está compuesto por pequeños servicios independientes que se comunican a través de API bien definidas. Los propietarios de estos servicios son equipos pequeños independientes. Las arquitecturas de microservicios hacen que las aplicaciones sean más fáciles de escalar y más rápidas de desarrollar. Esto permite la innovación y acelera el tiempo de comercialización de las nuevas características.</a:t>
            </a:r>
          </a:p>
        </p:txBody>
      </p:sp>
      <p:pic>
        <p:nvPicPr>
          <p:cNvPr id="4100" name="Picture 4" descr="Microservicios 2.0: Spring Cloud Netflix vs Kubernetes &amp;amp; Istio -  Paradigma">
            <a:extLst>
              <a:ext uri="{FF2B5EF4-FFF2-40B4-BE49-F238E27FC236}">
                <a16:creationId xmlns:a16="http://schemas.microsoft.com/office/drawing/2014/main" id="{4C6A043A-727B-407E-8CFF-F55684F66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632" y="3978794"/>
            <a:ext cx="5447211" cy="2302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82999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9" y="1928310"/>
            <a:ext cx="11487545" cy="3714863"/>
          </a:xfrm>
          <a:prstGeom prst="rect">
            <a:avLst/>
          </a:prstGeom>
        </p:spPr>
        <p:txBody>
          <a:bodyPr wrap="square" numCol="2">
            <a:spAutoFit/>
          </a:bodyPr>
          <a:lstStyle/>
          <a:p>
            <a:pPr marL="342900" lvl="0" indent="-342900" algn="just">
              <a:lnSpc>
                <a:spcPct val="107000"/>
              </a:lnSpc>
              <a:buFont typeface="Segoe UI Light" panose="020B0502040204020203" pitchFamily="34" charset="0"/>
              <a:buChar char="-"/>
            </a:pPr>
            <a:endParaRPr lang="es-PE" sz="2000" dirty="0">
              <a:latin typeface="Segoe UI Light" panose="020B0502040204020203"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Autónomos</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Especializados</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Función única</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Independientes</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Registro y el auto-descubrimiento del servicio</a:t>
            </a: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Auto escalado y agilidad</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Confiabilidad y tolerancia a fallos</a:t>
            </a: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Balanceo de cargas</a:t>
            </a:r>
            <a:endParaRPr lang="es-PE"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Configuración Centralizada</a:t>
            </a:r>
          </a:p>
          <a:p>
            <a:pPr marL="342900" indent="-342900" algn="just">
              <a:lnSpc>
                <a:spcPct val="107000"/>
              </a:lnSpc>
              <a:buFont typeface="Segoe UI Light" panose="020B0502040204020203" pitchFamily="34" charset="0"/>
              <a:buChar char="-"/>
            </a:pPr>
            <a:r>
              <a:rPr lang="es-PE" sz="2000" dirty="0">
                <a:latin typeface="Segoe UI Light" panose="020B0502040204020203" pitchFamily="34" charset="0"/>
                <a:ea typeface="Calibri" panose="020F0502020204030204" pitchFamily="34" charset="0"/>
                <a:cs typeface="Times New Roman" panose="02020603050405020304" pitchFamily="18" charset="0"/>
              </a:rPr>
              <a:t>Libertad tecnológica</a:t>
            </a:r>
          </a:p>
          <a:p>
            <a:pPr lvl="0" algn="just">
              <a:lnSpc>
                <a:spcPct val="107000"/>
              </a:lnSpc>
              <a:spcAft>
                <a:spcPts val="800"/>
              </a:spcAft>
            </a:pPr>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p:txBody>
      </p:sp>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Características</a:t>
            </a:r>
          </a:p>
        </p:txBody>
      </p:sp>
      <p:pic>
        <p:nvPicPr>
          <p:cNvPr id="5122" name="Picture 2" descr="Microservices Guide">
            <a:extLst>
              <a:ext uri="{FF2B5EF4-FFF2-40B4-BE49-F238E27FC236}">
                <a16:creationId xmlns:a16="http://schemas.microsoft.com/office/drawing/2014/main" id="{4F6ED5D4-66D9-4FA2-A089-9F9F9B73BA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750"/>
          <a:stretch/>
        </p:blipFill>
        <p:spPr bwMode="auto">
          <a:xfrm>
            <a:off x="7406640" y="2340793"/>
            <a:ext cx="3159704" cy="2889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75313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Componentes</a:t>
            </a:r>
          </a:p>
        </p:txBody>
      </p:sp>
      <p:pic>
        <p:nvPicPr>
          <p:cNvPr id="2050" name="Picture 2">
            <a:extLst>
              <a:ext uri="{FF2B5EF4-FFF2-40B4-BE49-F238E27FC236}">
                <a16:creationId xmlns:a16="http://schemas.microsoft.com/office/drawing/2014/main" id="{06CC8D72-F1E1-4DAE-922B-2DE9EFA084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2088798"/>
            <a:ext cx="5381625" cy="38576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A3651952-0F25-4726-9A04-FA4D5DECFB44}"/>
              </a:ext>
            </a:extLst>
          </p:cNvPr>
          <p:cNvSpPr/>
          <p:nvPr/>
        </p:nvSpPr>
        <p:spPr>
          <a:xfrm>
            <a:off x="6810374" y="2586449"/>
            <a:ext cx="5381626" cy="2862322"/>
          </a:xfrm>
          <a:prstGeom prst="rect">
            <a:avLst/>
          </a:prstGeom>
        </p:spPr>
        <p:txBody>
          <a:bodyPr wrap="square">
            <a:spAutoFit/>
          </a:bodyPr>
          <a:lstStyle/>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Servidor de configuración central</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Servicio de registro/descubrimiento</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Balanceo de carga</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Tolerancia a fallos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Servidor perimetral/exposición de servicios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Centralización de logs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Servidor de Autorización</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Monitorización</a:t>
            </a:r>
          </a:p>
          <a:p>
            <a:pPr marL="342900" indent="-342900" algn="just">
              <a:buFont typeface="Arial" panose="020B0604020202020204" pitchFamily="34" charset="0"/>
              <a:buChar char="•"/>
            </a:pPr>
            <a:endParaRPr lang="es-PE"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1166789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Implementación</a:t>
            </a:r>
          </a:p>
        </p:txBody>
      </p:sp>
      <p:pic>
        <p:nvPicPr>
          <p:cNvPr id="3074" name="Picture 2">
            <a:extLst>
              <a:ext uri="{FF2B5EF4-FFF2-40B4-BE49-F238E27FC236}">
                <a16:creationId xmlns:a16="http://schemas.microsoft.com/office/drawing/2014/main" id="{F0DF93FD-5BB8-4920-9223-599B18643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5" y="2494054"/>
            <a:ext cx="81343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13905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F2524B6D-797B-4A59-8734-B649B54BE02B}"/>
              </a:ext>
            </a:extLst>
          </p:cNvPr>
          <p:cNvSpPr/>
          <p:nvPr/>
        </p:nvSpPr>
        <p:spPr>
          <a:xfrm>
            <a:off x="0" y="0"/>
            <a:ext cx="2969111" cy="6858000"/>
          </a:xfrm>
          <a:prstGeom prst="rect">
            <a:avLst/>
          </a:prstGeom>
          <a:solidFill>
            <a:srgbClr val="1C2C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latin typeface="Segoe UI Light" panose="020B0502040204020203" pitchFamily="34" charset="0"/>
              <a:cs typeface="Segoe UI Light" panose="020B0502040204020203" pitchFamily="34" charset="0"/>
            </a:endParaRPr>
          </a:p>
        </p:txBody>
      </p:sp>
      <p:sp>
        <p:nvSpPr>
          <p:cNvPr id="61" name="Rectángulo 60">
            <a:extLst>
              <a:ext uri="{FF2B5EF4-FFF2-40B4-BE49-F238E27FC236}">
                <a16:creationId xmlns:a16="http://schemas.microsoft.com/office/drawing/2014/main" id="{29FE01FC-58F5-46EB-8B40-7726404F4CAF}"/>
              </a:ext>
            </a:extLst>
          </p:cNvPr>
          <p:cNvSpPr/>
          <p:nvPr/>
        </p:nvSpPr>
        <p:spPr>
          <a:xfrm>
            <a:off x="0" y="2026443"/>
            <a:ext cx="2969111" cy="584775"/>
          </a:xfrm>
          <a:prstGeom prst="rect">
            <a:avLst/>
          </a:prstGeom>
        </p:spPr>
        <p:txBody>
          <a:bodyPr wrap="square">
            <a:spAutoFit/>
          </a:bodyPr>
          <a:lstStyle/>
          <a:p>
            <a:pPr algn="ctr"/>
            <a:r>
              <a:rPr lang="es-PE" sz="3200" dirty="0">
                <a:solidFill>
                  <a:schemeClr val="bg1"/>
                </a:solidFill>
                <a:latin typeface="Segoe UI Light" panose="020B0502040204020203" pitchFamily="34" charset="0"/>
                <a:cs typeface="Segoe UI Light" panose="020B0502040204020203" pitchFamily="34" charset="0"/>
              </a:rPr>
              <a:t>Complementos</a:t>
            </a:r>
            <a:endParaRPr lang="es-PE" sz="3600" dirty="0">
              <a:solidFill>
                <a:schemeClr val="bg1"/>
              </a:solidFill>
              <a:latin typeface="Segoe UI Light" panose="020B0502040204020203" pitchFamily="34" charset="0"/>
              <a:cs typeface="Segoe UI Light" panose="020B0502040204020203" pitchFamily="34" charset="0"/>
            </a:endParaRPr>
          </a:p>
        </p:txBody>
      </p:sp>
      <p:pic>
        <p:nvPicPr>
          <p:cNvPr id="62" name="Imagen 61">
            <a:extLst>
              <a:ext uri="{FF2B5EF4-FFF2-40B4-BE49-F238E27FC236}">
                <a16:creationId xmlns:a16="http://schemas.microsoft.com/office/drawing/2014/main" id="{526248CA-D6C0-44EF-8B2B-431AA77EFAD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6506" y="5376325"/>
            <a:ext cx="1265190" cy="806819"/>
          </a:xfrm>
          <a:prstGeom prst="rect">
            <a:avLst/>
          </a:prstGeom>
        </p:spPr>
      </p:pic>
      <p:pic>
        <p:nvPicPr>
          <p:cNvPr id="2" name="Picture 2">
            <a:extLst>
              <a:ext uri="{FF2B5EF4-FFF2-40B4-BE49-F238E27FC236}">
                <a16:creationId xmlns:a16="http://schemas.microsoft.com/office/drawing/2014/main" id="{0EC14566-7323-4DC6-BE01-031A26936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110" y="0"/>
            <a:ext cx="928798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9929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6" y="534318"/>
            <a:ext cx="6252761"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¿Que es Java?</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317009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Java es un lenguaje de programación de alto nivel que nos ayuda a construir aplicaciones para diferentes dispositivos y sistemas operativos. Fue creado en 1991 por James Gosling mientras trabajaba en </a:t>
            </a:r>
            <a:r>
              <a:rPr lang="es-PE" sz="2000" dirty="0" err="1">
                <a:latin typeface="Segoe UI Light" panose="020B0502040204020203" pitchFamily="34" charset="0"/>
                <a:cs typeface="Segoe UI Light" panose="020B0502040204020203" pitchFamily="34" charset="0"/>
              </a:rPr>
              <a:t>Sun</a:t>
            </a:r>
            <a:r>
              <a:rPr lang="es-PE" sz="2000" dirty="0">
                <a:latin typeface="Segoe UI Light" panose="020B0502040204020203" pitchFamily="34" charset="0"/>
                <a:cs typeface="Segoe UI Light" panose="020B0502040204020203" pitchFamily="34" charset="0"/>
              </a:rPr>
              <a:t> Microsystems, una empresa que luego fue adquirida por Oracle en 2009. Esto significa que Java tiene muy buen mantenimiento, pero también algunos cambios con los que no todos estaremos de acuerdo.</a:t>
            </a:r>
          </a:p>
          <a:p>
            <a:pPr algn="just"/>
            <a:endParaRPr lang="es-PE" sz="2000" dirty="0">
              <a:latin typeface="Segoe UI Light" panose="020B0502040204020203" pitchFamily="34" charset="0"/>
              <a:cs typeface="Segoe UI Light" panose="020B0502040204020203" pitchFamily="34" charset="0"/>
            </a:endParaRPr>
          </a:p>
          <a:p>
            <a:pPr algn="just"/>
            <a:r>
              <a:rPr lang="es-PE" sz="2000" dirty="0">
                <a:latin typeface="Segoe UI Light" panose="020B0502040204020203" pitchFamily="34" charset="0"/>
                <a:cs typeface="Segoe UI Light" panose="020B0502040204020203" pitchFamily="34" charset="0"/>
              </a:rPr>
              <a:t>Java tiene dos categorías: Standard Edition para construir aplicaciones de escritorio o consola y Enterprise Edition para que las empresas trabajen aplicaciones web de última generación.</a:t>
            </a: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p:txBody>
      </p:sp>
      <p:pic>
        <p:nvPicPr>
          <p:cNvPr id="2050" name="Picture 2">
            <a:extLst>
              <a:ext uri="{FF2B5EF4-FFF2-40B4-BE49-F238E27FC236}">
                <a16:creationId xmlns:a16="http://schemas.microsoft.com/office/drawing/2014/main" id="{A33D6E5A-6F67-47C5-B731-164B857A5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056" y="4786927"/>
            <a:ext cx="3441887" cy="16530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7" name="Rectángulo 6">
            <a:extLst>
              <a:ext uri="{FF2B5EF4-FFF2-40B4-BE49-F238E27FC236}">
                <a16:creationId xmlns:a16="http://schemas.microsoft.com/office/drawing/2014/main" id="{6BC02173-14C6-4C4C-BF22-8CBB06AB60BF}"/>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H2 Database</a:t>
            </a:r>
          </a:p>
        </p:txBody>
      </p:sp>
      <p:sp>
        <p:nvSpPr>
          <p:cNvPr id="10" name="Rectángulo 9">
            <a:extLst>
              <a:ext uri="{FF2B5EF4-FFF2-40B4-BE49-F238E27FC236}">
                <a16:creationId xmlns:a16="http://schemas.microsoft.com/office/drawing/2014/main" id="{377FE009-643C-4EC3-B20D-A10BEAA9507F}"/>
              </a:ext>
            </a:extLst>
          </p:cNvPr>
          <p:cNvSpPr/>
          <p:nvPr/>
        </p:nvSpPr>
        <p:spPr>
          <a:xfrm>
            <a:off x="360465" y="2088798"/>
            <a:ext cx="11487546" cy="1631216"/>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H2 es un sistema de administrador de base de datos relacionales hecho con Java creado principalmente para entornos de desarrollo. El propósito de H2 es agilizar el proceso de desarrollo. H2 puede crear la estructura de las tablas basándose en nuestras </a:t>
            </a:r>
            <a:r>
              <a:rPr lang="es-PE" sz="2000" i="1" dirty="0">
                <a:latin typeface="Segoe UI Light" panose="020B0502040204020203" pitchFamily="34" charset="0"/>
                <a:cs typeface="Segoe UI Light" panose="020B0502040204020203" pitchFamily="34" charset="0"/>
              </a:rPr>
              <a:t>entitys JPA. </a:t>
            </a:r>
            <a:r>
              <a:rPr lang="es-PE" sz="2000" dirty="0">
                <a:latin typeface="Segoe UI Light" panose="020B0502040204020203" pitchFamily="34" charset="0"/>
                <a:cs typeface="Segoe UI Light" panose="020B0502040204020203" pitchFamily="34" charset="0"/>
              </a:rPr>
              <a:t>Cargar datos iniciales para nuestras pruebas, nos permitirá hacer transacciones CRUD como cualquier otra base datos con la diferencia que serán temporales, es decir los datos regresaran al estado original respetando el script inicial de carga.</a:t>
            </a:r>
          </a:p>
        </p:txBody>
      </p:sp>
      <p:pic>
        <p:nvPicPr>
          <p:cNvPr id="3074" name="Picture 2" descr="H2 Database Engine">
            <a:extLst>
              <a:ext uri="{FF2B5EF4-FFF2-40B4-BE49-F238E27FC236}">
                <a16:creationId xmlns:a16="http://schemas.microsoft.com/office/drawing/2014/main" id="{9BE84E73-7256-4D0E-806F-BC711D9AC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313" y="4254332"/>
            <a:ext cx="26098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19286"/>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9" y="1928310"/>
            <a:ext cx="11487545" cy="2683812"/>
          </a:xfrm>
          <a:prstGeom prst="rect">
            <a:avLst/>
          </a:prstGeom>
        </p:spPr>
        <p:txBody>
          <a:bodyPr wrap="square" numCol="2">
            <a:spAutoFit/>
          </a:bodyPr>
          <a:lstStyle/>
          <a:p>
            <a:pPr marL="342900" lvl="0" indent="-342900" algn="just">
              <a:lnSpc>
                <a:spcPct val="107000"/>
              </a:lnSpc>
              <a:buFont typeface="Segoe UI Light" panose="020B0502040204020203" pitchFamily="34" charset="0"/>
              <a:buChar char="-"/>
            </a:pPr>
            <a:endParaRPr lang="es-PE" sz="2000" dirty="0">
              <a:latin typeface="Segoe UI Light" panose="020B0502040204020203" pitchFamily="34" charset="0"/>
              <a:ea typeface="Calibri" panose="020F0502020204030204" pitchFamily="34" charset="0"/>
              <a:cs typeface="Times New Roman" panose="02020603050405020304" pitchFamily="18" charset="0"/>
            </a:endParaRPr>
          </a:p>
          <a:p>
            <a:pPr lvl="0" algn="just">
              <a:lnSpc>
                <a:spcPct val="107000"/>
              </a:lnSpc>
            </a:pPr>
            <a:r>
              <a:rPr lang="es-PE" sz="2000" dirty="0">
                <a:latin typeface="Segoe UI Light" panose="020B0502040204020203" pitchFamily="34" charset="0"/>
                <a:ea typeface="Calibri" panose="020F0502020204030204" pitchFamily="34" charset="0"/>
                <a:cs typeface="Times New Roman" panose="02020603050405020304" pitchFamily="18" charset="0"/>
              </a:rPr>
              <a:t>H2 también nos brinda una consola con la cual podemos visualizar la información como lo haríamos con cualquier otro cliente de base de datos. Para acceder a esta consola escribimos en el navegador la siguiente dirección http://localhost:8080/h2-console/.</a:t>
            </a:r>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p:txBody>
      </p:sp>
      <p:pic>
        <p:nvPicPr>
          <p:cNvPr id="2050" name="Picture 2" descr="H2 Console">
            <a:extLst>
              <a:ext uri="{FF2B5EF4-FFF2-40B4-BE49-F238E27FC236}">
                <a16:creationId xmlns:a16="http://schemas.microsoft.com/office/drawing/2014/main" id="{5FE60BE3-EAEF-4DB2-B579-2F714F7CFF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658" y="1928310"/>
            <a:ext cx="4864888" cy="454995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DCE30F87-340B-4C32-B2D0-C32306829254}"/>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H2 Database</a:t>
            </a:r>
          </a:p>
        </p:txBody>
      </p:sp>
    </p:spTree>
    <p:extLst>
      <p:ext uri="{BB962C8B-B14F-4D97-AF65-F5344CB8AC3E}">
        <p14:creationId xmlns:p14="http://schemas.microsoft.com/office/powerpoint/2010/main" val="339010733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pic>
        <p:nvPicPr>
          <p:cNvPr id="4098" name="Picture 2">
            <a:extLst>
              <a:ext uri="{FF2B5EF4-FFF2-40B4-BE49-F238E27FC236}">
                <a16:creationId xmlns:a16="http://schemas.microsoft.com/office/drawing/2014/main" id="{5BAF028F-561B-4B0B-831A-F9C726F4FA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778807"/>
            <a:ext cx="12192000" cy="407919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B2C304D6-9DC1-4D05-A360-BD31C2B92BCA}"/>
              </a:ext>
            </a:extLst>
          </p:cNvPr>
          <p:cNvSpPr/>
          <p:nvPr/>
        </p:nvSpPr>
        <p:spPr>
          <a:xfrm>
            <a:off x="360465" y="534318"/>
            <a:ext cx="9097043"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H2 Database</a:t>
            </a:r>
          </a:p>
        </p:txBody>
      </p:sp>
    </p:spTree>
    <p:extLst>
      <p:ext uri="{BB962C8B-B14F-4D97-AF65-F5344CB8AC3E}">
        <p14:creationId xmlns:p14="http://schemas.microsoft.com/office/powerpoint/2010/main" val="28484397"/>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2B5303-C8A9-44C4-85E4-5BE101E89DC6}"/>
              </a:ext>
            </a:extLst>
          </p:cNvPr>
          <p:cNvSpPr>
            <a:spLocks noGrp="1"/>
          </p:cNvSpPr>
          <p:nvPr>
            <p:ph type="title"/>
          </p:nvPr>
        </p:nvSpPr>
        <p:spPr/>
        <p:txBody>
          <a:bodyPr/>
          <a:lstStyle/>
          <a:p>
            <a:endParaRPr lang="es-PE"/>
          </a:p>
        </p:txBody>
      </p:sp>
      <p:pic>
        <p:nvPicPr>
          <p:cNvPr id="5" name="Marcador de contenido 4">
            <a:extLst>
              <a:ext uri="{FF2B5EF4-FFF2-40B4-BE49-F238E27FC236}">
                <a16:creationId xmlns:a16="http://schemas.microsoft.com/office/drawing/2014/main" id="{0801228C-9882-4BA8-8C5C-9D92A39076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8125968"/>
          </a:xfrm>
        </p:spPr>
      </p:pic>
      <p:sp>
        <p:nvSpPr>
          <p:cNvPr id="6" name="Rectángulo 5">
            <a:extLst>
              <a:ext uri="{FF2B5EF4-FFF2-40B4-BE49-F238E27FC236}">
                <a16:creationId xmlns:a16="http://schemas.microsoft.com/office/drawing/2014/main" id="{068DDF75-45E2-4E92-B9FC-EE3AF09173DD}"/>
              </a:ext>
            </a:extLst>
          </p:cNvPr>
          <p:cNvSpPr/>
          <p:nvPr/>
        </p:nvSpPr>
        <p:spPr>
          <a:xfrm>
            <a:off x="0" y="0"/>
            <a:ext cx="12192000" cy="8125968"/>
          </a:xfrm>
          <a:prstGeom prst="rect">
            <a:avLst/>
          </a:prstGeom>
          <a:solidFill>
            <a:srgbClr val="1C2C44">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0428091-62C5-4671-9592-57AB55A29E8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16466" y="1979407"/>
            <a:ext cx="5077736" cy="5075706"/>
          </a:xfrm>
          <a:prstGeom prst="rect">
            <a:avLst/>
          </a:prstGeom>
        </p:spPr>
      </p:pic>
      <p:sp>
        <p:nvSpPr>
          <p:cNvPr id="3" name="CuadroTexto 2">
            <a:extLst>
              <a:ext uri="{FF2B5EF4-FFF2-40B4-BE49-F238E27FC236}">
                <a16:creationId xmlns:a16="http://schemas.microsoft.com/office/drawing/2014/main" id="{26C43C0A-2CAF-4851-AECD-B427624523D4}"/>
              </a:ext>
            </a:extLst>
          </p:cNvPr>
          <p:cNvSpPr txBox="1"/>
          <p:nvPr/>
        </p:nvSpPr>
        <p:spPr>
          <a:xfrm>
            <a:off x="3596228" y="5669279"/>
            <a:ext cx="4518212" cy="523220"/>
          </a:xfrm>
          <a:prstGeom prst="rect">
            <a:avLst/>
          </a:prstGeom>
          <a:noFill/>
        </p:spPr>
        <p:txBody>
          <a:bodyPr wrap="square" rtlCol="0">
            <a:spAutoFit/>
          </a:bodyPr>
          <a:lstStyle/>
          <a:p>
            <a:pPr algn="ctr"/>
            <a:r>
              <a:rPr lang="es-PE" sz="1400" dirty="0">
                <a:solidFill>
                  <a:schemeClr val="bg1"/>
                </a:solidFill>
                <a:latin typeface="Lato" panose="020F0502020204030203" pitchFamily="34" charset="0"/>
              </a:rPr>
              <a:t>“23 años Comprometidos con la capacitación de profesionales en el Perú”</a:t>
            </a:r>
          </a:p>
        </p:txBody>
      </p:sp>
    </p:spTree>
    <p:extLst>
      <p:ext uri="{BB962C8B-B14F-4D97-AF65-F5344CB8AC3E}">
        <p14:creationId xmlns:p14="http://schemas.microsoft.com/office/powerpoint/2010/main" val="58559814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6" y="534318"/>
            <a:ext cx="6252761" cy="646331"/>
          </a:xfrm>
          <a:prstGeom prst="rect">
            <a:avLst/>
          </a:prstGeom>
        </p:spPr>
        <p:txBody>
          <a:bodyPr wrap="square">
            <a:spAutoFit/>
          </a:bodyPr>
          <a:lstStyle/>
          <a:p>
            <a:r>
              <a:rPr lang="es-PE" sz="3600" dirty="0">
                <a:solidFill>
                  <a:schemeClr val="bg1"/>
                </a:solidFill>
                <a:latin typeface="Segoe UI Light" panose="020B0502040204020203" pitchFamily="34" charset="0"/>
                <a:cs typeface="Segoe UI Light" panose="020B0502040204020203" pitchFamily="34" charset="0"/>
              </a:rPr>
              <a:t>¿Que es Java SE y Java EE?</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7101841" cy="440120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Java SE proporciona la funcionalidad principal del lenguaje de programación Java. Define todo, desde los tipos y objetos básicos del lenguaje de programación Java hasta las clases de alto nivel que se utilizan para redes, seguridad, acceso a bases de datos, desarrollo de interfaz gráfica de usuario (GUI) y análisis de XML.</a:t>
            </a:r>
          </a:p>
          <a:p>
            <a:pPr algn="just"/>
            <a:endParaRPr lang="es-PE" sz="2000" dirty="0">
              <a:latin typeface="Segoe UI Light" panose="020B0502040204020203" pitchFamily="34" charset="0"/>
              <a:cs typeface="Segoe UI Light" panose="020B0502040204020203" pitchFamily="34" charset="0"/>
            </a:endParaRPr>
          </a:p>
          <a:p>
            <a:pPr algn="just"/>
            <a:r>
              <a:rPr lang="es-PE" sz="2000" dirty="0">
                <a:latin typeface="Segoe UI Light" panose="020B0502040204020203" pitchFamily="34" charset="0"/>
                <a:cs typeface="Segoe UI Light" panose="020B0502040204020203" pitchFamily="34" charset="0"/>
              </a:rPr>
              <a:t>Java EE está construida sobre la plataforma Java SE. La plataforma Java EE proporciona una API y un entorno de tiempo de ejecución para desarrollar y ejecutar aplicaciones de red a gran escala, de múltiples niveles, escalables, confiables y seguras.</a:t>
            </a: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a:p>
            <a:pPr algn="just"/>
            <a:endParaRPr lang="es-PE" sz="2000" dirty="0">
              <a:latin typeface="Segoe UI Light" panose="020B0502040204020203" pitchFamily="34" charset="0"/>
              <a:cs typeface="Segoe UI Light" panose="020B0502040204020203" pitchFamily="34" charset="0"/>
            </a:endParaRPr>
          </a:p>
        </p:txBody>
      </p:sp>
      <p:pic>
        <p:nvPicPr>
          <p:cNvPr id="3074" name="Picture 2">
            <a:extLst>
              <a:ext uri="{FF2B5EF4-FFF2-40B4-BE49-F238E27FC236}">
                <a16:creationId xmlns:a16="http://schemas.microsoft.com/office/drawing/2014/main" id="{FF06E1D5-BAD0-4D9E-937D-3518B8340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072" y="2226306"/>
            <a:ext cx="35242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05243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3" name="Rectángulo 12">
            <a:extLst>
              <a:ext uri="{FF2B5EF4-FFF2-40B4-BE49-F238E27FC236}">
                <a16:creationId xmlns:a16="http://schemas.microsoft.com/office/drawing/2014/main" id="{91CE3790-44EB-417A-866D-CBD3ED3AD652}"/>
              </a:ext>
            </a:extLst>
          </p:cNvPr>
          <p:cNvSpPr/>
          <p:nvPr/>
        </p:nvSpPr>
        <p:spPr>
          <a:xfrm>
            <a:off x="360466" y="534318"/>
            <a:ext cx="6252761"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a:t>
            </a:r>
            <a:r>
              <a:rPr lang="es-PE" sz="3600" dirty="0">
                <a:solidFill>
                  <a:schemeClr val="bg1"/>
                </a:solidFill>
                <a:latin typeface="Segoe UI Light" panose="020B0502040204020203" pitchFamily="34" charset="0"/>
                <a:cs typeface="Segoe UI Light" panose="020B0502040204020203" pitchFamily="34" charset="0"/>
              </a:rPr>
              <a:t>ava Development Kit</a:t>
            </a:r>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3477875"/>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El JDK o Java Development Kit se compone de los siguientes elementos:</a:t>
            </a:r>
          </a:p>
          <a:p>
            <a:pPr algn="just"/>
            <a:endParaRPr lang="es-PE" sz="2000" dirty="0">
              <a:latin typeface="Segoe UI Light" panose="020B0502040204020203" pitchFamily="34" charset="0"/>
              <a:cs typeface="Segoe UI Light" panose="020B0502040204020203" pitchFamily="34" charset="0"/>
            </a:endParaRP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Java Runtime Environment (JRE): La máquina virtual de Java, lo que nos permite que al escribir el mismo código funcione igual en todos los dispositivos y sistemas operativos.</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Compilador de Java: El encargado de traducir nuestro código en Java a un lenguaje que puede entender e interpretar nuestra máquina virtual.</a:t>
            </a:r>
          </a:p>
          <a:p>
            <a:pPr marL="342900" indent="-342900" algn="just">
              <a:buFont typeface="Arial" panose="020B0604020202020204" pitchFamily="34" charset="0"/>
              <a:buChar char="•"/>
            </a:pPr>
            <a:r>
              <a:rPr lang="es-PE" sz="2000" dirty="0">
                <a:latin typeface="Segoe UI Light" panose="020B0502040204020203" pitchFamily="34" charset="0"/>
                <a:cs typeface="Segoe UI Light" panose="020B0502040204020203" pitchFamily="34" charset="0"/>
              </a:rPr>
              <a:t>APIs de desarrollo: Una base de código lista para ayudarnos a desarrollar.</a:t>
            </a:r>
          </a:p>
          <a:p>
            <a:pPr marL="342900" indent="-342900" algn="just">
              <a:buFont typeface="Arial" panose="020B0604020202020204" pitchFamily="34" charset="0"/>
              <a:buChar char="•"/>
            </a:pPr>
            <a:endParaRPr lang="es-PE" sz="2000" dirty="0">
              <a:latin typeface="Segoe UI Light" panose="020B0502040204020203" pitchFamily="34" charset="0"/>
              <a:cs typeface="Segoe UI Light" panose="020B0502040204020203" pitchFamily="34" charset="0"/>
            </a:endParaRPr>
          </a:p>
          <a:p>
            <a:pPr algn="just"/>
            <a:r>
              <a:rPr lang="es-PE" sz="2000" dirty="0">
                <a:latin typeface="Segoe UI Light" panose="020B0502040204020203" pitchFamily="34" charset="0"/>
                <a:cs typeface="Segoe UI Light" panose="020B0502040204020203" pitchFamily="34" charset="0"/>
              </a:rPr>
              <a:t>Las APIs de desarrollo con Java han evolucionado con el tiempo, por lo que existen diferentes versiones de java que puedes utilizar. La versión que más elevo la popularidad y las ofertas de trabajo con Java fue Java SE 6.</a:t>
            </a:r>
          </a:p>
        </p:txBody>
      </p:sp>
    </p:spTree>
    <p:extLst>
      <p:ext uri="{BB962C8B-B14F-4D97-AF65-F5344CB8AC3E}">
        <p14:creationId xmlns:p14="http://schemas.microsoft.com/office/powerpoint/2010/main" val="272225093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pic>
        <p:nvPicPr>
          <p:cNvPr id="7" name="Imagen 6">
            <a:extLst>
              <a:ext uri="{FF2B5EF4-FFF2-40B4-BE49-F238E27FC236}">
                <a16:creationId xmlns:a16="http://schemas.microsoft.com/office/drawing/2014/main" id="{398B119A-D0F9-4F53-B3D8-24E34AA4047E}"/>
              </a:ext>
            </a:extLst>
          </p:cNvPr>
          <p:cNvPicPr>
            <a:picLocks noChangeAspect="1"/>
          </p:cNvPicPr>
          <p:nvPr/>
        </p:nvPicPr>
        <p:blipFill rotWithShape="1">
          <a:blip r:embed="rId4">
            <a:extLst>
              <a:ext uri="{28A0092B-C50C-407E-A947-70E740481C1C}">
                <a14:useLocalDpi xmlns:a14="http://schemas.microsoft.com/office/drawing/2010/main" val="0"/>
              </a:ext>
            </a:extLst>
          </a:blip>
          <a:srcRect t="11953"/>
          <a:stretch/>
        </p:blipFill>
        <p:spPr>
          <a:xfrm>
            <a:off x="0" y="1714967"/>
            <a:ext cx="12192000" cy="4929690"/>
          </a:xfrm>
          <a:prstGeom prst="rect">
            <a:avLst/>
          </a:prstGeom>
        </p:spPr>
      </p:pic>
      <p:sp>
        <p:nvSpPr>
          <p:cNvPr id="10" name="Rectángulo 9">
            <a:extLst>
              <a:ext uri="{FF2B5EF4-FFF2-40B4-BE49-F238E27FC236}">
                <a16:creationId xmlns:a16="http://schemas.microsoft.com/office/drawing/2014/main" id="{9A38AE23-BE71-4B27-B9B2-377BA0B62A5A}"/>
              </a:ext>
            </a:extLst>
          </p:cNvPr>
          <p:cNvSpPr/>
          <p:nvPr/>
        </p:nvSpPr>
        <p:spPr>
          <a:xfrm>
            <a:off x="360466" y="534318"/>
            <a:ext cx="6252761"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a:t>
            </a:r>
            <a:r>
              <a:rPr lang="es-PE" sz="3600" dirty="0">
                <a:solidFill>
                  <a:schemeClr val="bg1"/>
                </a:solidFill>
                <a:latin typeface="Segoe UI Light" panose="020B0502040204020203" pitchFamily="34" charset="0"/>
                <a:cs typeface="Segoe UI Light" panose="020B0502040204020203" pitchFamily="34" charset="0"/>
              </a:rPr>
              <a:t>ava Development Kit</a:t>
            </a:r>
          </a:p>
        </p:txBody>
      </p:sp>
      <p:pic>
        <p:nvPicPr>
          <p:cNvPr id="11" name="Picture 8" descr="java-logo - Desafio Latam">
            <a:extLst>
              <a:ext uri="{FF2B5EF4-FFF2-40B4-BE49-F238E27FC236}">
                <a16:creationId xmlns:a16="http://schemas.microsoft.com/office/drawing/2014/main" id="{195665DC-E06A-4370-9FBE-19B07B62F4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66" y="1948490"/>
            <a:ext cx="1115637" cy="111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0156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3170099"/>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En Java SE 9 anunciaron que las actualizaciones ocurrirían cada 6 meses, pero las versiones LTS (Long Time Support) tendrán mantenimiento por 3 años, así que las actualizaciones son necesarias, pero no urgentes.</a:t>
            </a:r>
          </a:p>
          <a:p>
            <a:pPr algn="just"/>
            <a:endParaRPr lang="es-PE" sz="2000" dirty="0">
              <a:latin typeface="Segoe UI Light" panose="020B0502040204020203" pitchFamily="34" charset="0"/>
              <a:cs typeface="Segoe UI Light" panose="020B0502040204020203" pitchFamily="34" charset="0"/>
            </a:endParaRPr>
          </a:p>
          <a:p>
            <a:pPr algn="just"/>
            <a:r>
              <a:rPr lang="es-PE" sz="2000" dirty="0">
                <a:latin typeface="Segoe UI Light" panose="020B0502040204020203" pitchFamily="34" charset="0"/>
                <a:cs typeface="Segoe UI Light" panose="020B0502040204020203" pitchFamily="34" charset="0"/>
              </a:rPr>
              <a:t>En este curso vamos a trabajar con la versión Java SE 11, la primera versión de Java con licencia. Solo podremos usarlo gratis cuando trabajemos en ambientes de desarrollo y testing. De otra forma, debemos pagar 2.5 USD al mes por usuario de escritorio y 25 USD por procesador para aplicaciones de servidor.</a:t>
            </a:r>
          </a:p>
          <a:p>
            <a:pPr algn="just"/>
            <a:endParaRPr lang="es-PE" sz="2000" dirty="0">
              <a:latin typeface="Segoe UI Light" panose="020B0502040204020203" pitchFamily="34" charset="0"/>
              <a:cs typeface="Segoe UI Light" panose="020B0502040204020203" pitchFamily="34" charset="0"/>
            </a:endParaRPr>
          </a:p>
          <a:p>
            <a:pPr algn="just"/>
            <a:r>
              <a:rPr lang="es-PE" sz="2000" dirty="0">
                <a:latin typeface="Segoe UI Light" panose="020B0502040204020203" pitchFamily="34" charset="0"/>
                <a:cs typeface="Segoe UI Light" panose="020B0502040204020203" pitchFamily="34" charset="0"/>
              </a:rPr>
              <a:t>Afortunadamente, OpenJDK es una versión gratis y open source de usar Java SE Platform Edition.</a:t>
            </a:r>
          </a:p>
          <a:p>
            <a:pPr marL="342900" indent="-342900" algn="just">
              <a:buFont typeface="Arial" panose="020B0604020202020204" pitchFamily="34" charset="0"/>
              <a:buChar char="•"/>
            </a:pPr>
            <a:endParaRPr lang="es-PE" sz="2000" dirty="0">
              <a:latin typeface="Segoe UI Light" panose="020B0502040204020203" pitchFamily="34" charset="0"/>
              <a:cs typeface="Segoe UI Light" panose="020B0502040204020203" pitchFamily="34" charset="0"/>
            </a:endParaRPr>
          </a:p>
        </p:txBody>
      </p:sp>
      <p:sp>
        <p:nvSpPr>
          <p:cNvPr id="6" name="Rectángulo 5">
            <a:extLst>
              <a:ext uri="{FF2B5EF4-FFF2-40B4-BE49-F238E27FC236}">
                <a16:creationId xmlns:a16="http://schemas.microsoft.com/office/drawing/2014/main" id="{42566D16-35A7-4DBE-BDC2-D88703C6D729}"/>
              </a:ext>
            </a:extLst>
          </p:cNvPr>
          <p:cNvSpPr/>
          <p:nvPr/>
        </p:nvSpPr>
        <p:spPr>
          <a:xfrm>
            <a:off x="360466" y="534318"/>
            <a:ext cx="6252761"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a:t>
            </a:r>
            <a:r>
              <a:rPr lang="es-PE" sz="3600" dirty="0">
                <a:solidFill>
                  <a:schemeClr val="bg1"/>
                </a:solidFill>
                <a:latin typeface="Segoe UI Light" panose="020B0502040204020203" pitchFamily="34" charset="0"/>
                <a:cs typeface="Segoe UI Light" panose="020B0502040204020203" pitchFamily="34" charset="0"/>
              </a:rPr>
              <a:t>ava Development Kit</a:t>
            </a:r>
          </a:p>
        </p:txBody>
      </p:sp>
    </p:spTree>
    <p:extLst>
      <p:ext uri="{BB962C8B-B14F-4D97-AF65-F5344CB8AC3E}">
        <p14:creationId xmlns:p14="http://schemas.microsoft.com/office/powerpoint/2010/main" val="19425979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56C889CB-F393-4BCE-A5E8-AA9AC2D328BD}"/>
              </a:ext>
            </a:extLst>
          </p:cNvPr>
          <p:cNvSpPr/>
          <p:nvPr/>
        </p:nvSpPr>
        <p:spPr>
          <a:xfrm>
            <a:off x="0" y="0"/>
            <a:ext cx="12192000" cy="1554480"/>
          </a:xfrm>
          <a:prstGeom prst="rect">
            <a:avLst/>
          </a:prstGeom>
          <a:solidFill>
            <a:srgbClr val="1C2C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4" name="Imagen 13">
            <a:extLst>
              <a:ext uri="{FF2B5EF4-FFF2-40B4-BE49-F238E27FC236}">
                <a16:creationId xmlns:a16="http://schemas.microsoft.com/office/drawing/2014/main" id="{9DE54537-8D74-444D-88A8-28BE1A4F8DB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66344" y="373830"/>
            <a:ext cx="1265190" cy="806819"/>
          </a:xfrm>
          <a:prstGeom prst="rect">
            <a:avLst/>
          </a:prstGeom>
        </p:spPr>
      </p:pic>
      <p:sp>
        <p:nvSpPr>
          <p:cNvPr id="8" name="Rectángulo 7">
            <a:extLst>
              <a:ext uri="{FF2B5EF4-FFF2-40B4-BE49-F238E27FC236}">
                <a16:creationId xmlns:a16="http://schemas.microsoft.com/office/drawing/2014/main" id="{FAB2506F-AE7A-4000-B915-A65268E351C9}"/>
              </a:ext>
            </a:extLst>
          </p:cNvPr>
          <p:cNvSpPr/>
          <p:nvPr/>
        </p:nvSpPr>
        <p:spPr>
          <a:xfrm>
            <a:off x="343988" y="2226306"/>
            <a:ext cx="11487545" cy="1631216"/>
          </a:xfrm>
          <a:prstGeom prst="rect">
            <a:avLst/>
          </a:prstGeom>
        </p:spPr>
        <p:txBody>
          <a:bodyPr wrap="square">
            <a:spAutoFit/>
          </a:bodyPr>
          <a:lstStyle/>
          <a:p>
            <a:pPr algn="just"/>
            <a:r>
              <a:rPr lang="es-PE" sz="2000" dirty="0">
                <a:latin typeface="Segoe UI Light" panose="020B0502040204020203" pitchFamily="34" charset="0"/>
                <a:cs typeface="Segoe UI Light" panose="020B0502040204020203" pitchFamily="34" charset="0"/>
              </a:rPr>
              <a:t>Open Java u Open JDK es una implementación completamente gratuita y Open Source que fue creada en 2007 gracias al trabajo que </a:t>
            </a:r>
            <a:r>
              <a:rPr lang="es-PE" sz="2000" dirty="0" err="1">
                <a:latin typeface="Segoe UI Light" panose="020B0502040204020203" pitchFamily="34" charset="0"/>
                <a:cs typeface="Segoe UI Light" panose="020B0502040204020203" pitchFamily="34" charset="0"/>
              </a:rPr>
              <a:t>Sun</a:t>
            </a:r>
            <a:r>
              <a:rPr lang="es-PE" sz="2000" dirty="0">
                <a:latin typeface="Segoe UI Light" panose="020B0502040204020203" pitchFamily="34" charset="0"/>
                <a:cs typeface="Segoe UI Light" panose="020B0502040204020203" pitchFamily="34" charset="0"/>
              </a:rPr>
              <a:t> Microsystems realizó en 2006. Es una implementación que está catalogada con la licencia GPL de GNU (con cierta excepción de enlaces), por lo que algunos componentes y sitios de java tienen que cambiar ciertos términos para poder considerarse dentro de la licencia GNU.</a:t>
            </a:r>
          </a:p>
        </p:txBody>
      </p:sp>
      <p:sp>
        <p:nvSpPr>
          <p:cNvPr id="6" name="Rectángulo 5">
            <a:extLst>
              <a:ext uri="{FF2B5EF4-FFF2-40B4-BE49-F238E27FC236}">
                <a16:creationId xmlns:a16="http://schemas.microsoft.com/office/drawing/2014/main" id="{42566D16-35A7-4DBE-BDC2-D88703C6D729}"/>
              </a:ext>
            </a:extLst>
          </p:cNvPr>
          <p:cNvSpPr/>
          <p:nvPr/>
        </p:nvSpPr>
        <p:spPr>
          <a:xfrm>
            <a:off x="360466" y="534318"/>
            <a:ext cx="6252761" cy="646331"/>
          </a:xfrm>
          <a:prstGeom prst="rect">
            <a:avLst/>
          </a:prstGeom>
        </p:spPr>
        <p:txBody>
          <a:bodyPr wrap="square">
            <a:spAutoFit/>
          </a:bodyPr>
          <a:lstStyle/>
          <a:p>
            <a:r>
              <a:rPr lang="es-419" sz="3600" dirty="0">
                <a:solidFill>
                  <a:schemeClr val="bg1"/>
                </a:solidFill>
                <a:latin typeface="Segoe UI Light" panose="020B0502040204020203" pitchFamily="34" charset="0"/>
                <a:cs typeface="Segoe UI Light" panose="020B0502040204020203" pitchFamily="34" charset="0"/>
              </a:rPr>
              <a:t>J</a:t>
            </a:r>
            <a:r>
              <a:rPr lang="es-PE" sz="3600" dirty="0">
                <a:solidFill>
                  <a:schemeClr val="bg1"/>
                </a:solidFill>
                <a:latin typeface="Segoe UI Light" panose="020B0502040204020203" pitchFamily="34" charset="0"/>
                <a:cs typeface="Segoe UI Light" panose="020B0502040204020203" pitchFamily="34" charset="0"/>
              </a:rPr>
              <a:t>ava Development Kit</a:t>
            </a:r>
          </a:p>
        </p:txBody>
      </p:sp>
      <p:pic>
        <p:nvPicPr>
          <p:cNvPr id="2050" name="Picture 2" descr="OpenJDK logo">
            <a:extLst>
              <a:ext uri="{FF2B5EF4-FFF2-40B4-BE49-F238E27FC236}">
                <a16:creationId xmlns:a16="http://schemas.microsoft.com/office/drawing/2014/main" id="{428B2AB9-C379-4A87-A0FF-E06337573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9010" y="4882046"/>
            <a:ext cx="2857500" cy="781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hlinkClick r:id="rId5"/>
            <a:extLst>
              <a:ext uri="{FF2B5EF4-FFF2-40B4-BE49-F238E27FC236}">
                <a16:creationId xmlns:a16="http://schemas.microsoft.com/office/drawing/2014/main" id="{892CA3EB-4927-44C4-8129-09A7A0E8DC82}"/>
              </a:ext>
            </a:extLst>
          </p:cNvPr>
          <p:cNvSpPr/>
          <p:nvPr/>
        </p:nvSpPr>
        <p:spPr>
          <a:xfrm>
            <a:off x="4958043" y="5849847"/>
            <a:ext cx="2259434" cy="338554"/>
          </a:xfrm>
          <a:prstGeom prst="rect">
            <a:avLst/>
          </a:prstGeom>
        </p:spPr>
        <p:txBody>
          <a:bodyPr wrap="square">
            <a:spAutoFit/>
          </a:bodyPr>
          <a:lstStyle/>
          <a:p>
            <a:pPr algn="just"/>
            <a:r>
              <a:rPr lang="es-PE" sz="1600" dirty="0">
                <a:latin typeface="Segoe UI Light" panose="020B0502040204020203" pitchFamily="34" charset="0"/>
                <a:cs typeface="Segoe UI Light" panose="020B0502040204020203" pitchFamily="34" charset="0"/>
              </a:rPr>
              <a:t>https://openjdk.java.net/</a:t>
            </a:r>
          </a:p>
        </p:txBody>
      </p:sp>
    </p:spTree>
    <p:extLst>
      <p:ext uri="{BB962C8B-B14F-4D97-AF65-F5344CB8AC3E}">
        <p14:creationId xmlns:p14="http://schemas.microsoft.com/office/powerpoint/2010/main" val="549743168"/>
      </p:ext>
    </p:extLst>
  </p:cSld>
  <p:clrMapOvr>
    <a:masterClrMapping/>
  </p:clrMapOvr>
  <p:transition spd="slow">
    <p:push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7135</TotalTime>
  <Words>1995</Words>
  <Application>Microsoft Office PowerPoint</Application>
  <PresentationFormat>Panorámica</PresentationFormat>
  <Paragraphs>157</Paragraphs>
  <Slides>43</Slides>
  <Notes>36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43</vt:i4>
      </vt:variant>
    </vt:vector>
  </HeadingPairs>
  <TitlesOfParts>
    <vt:vector size="49" baseType="lpstr">
      <vt:lpstr>Arial</vt:lpstr>
      <vt:lpstr>Calibri</vt:lpstr>
      <vt:lpstr>Calibri Light</vt:lpstr>
      <vt:lpstr>Lato</vt:lpstr>
      <vt:lpstr>Segoe UI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Rojas Ahumada</dc:creator>
  <cp:lastModifiedBy>Renato De la Rosa Bonilla</cp:lastModifiedBy>
  <cp:revision>172</cp:revision>
  <dcterms:created xsi:type="dcterms:W3CDTF">2019-10-28T23:27:34Z</dcterms:created>
  <dcterms:modified xsi:type="dcterms:W3CDTF">2021-03-17T17:44:52Z</dcterms:modified>
</cp:coreProperties>
</file>